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4" r:id="rId4"/>
    <p:sldId id="258" r:id="rId5"/>
    <p:sldId id="260" r:id="rId6"/>
    <p:sldId id="275" r:id="rId7"/>
    <p:sldId id="279" r:id="rId8"/>
    <p:sldId id="262" r:id="rId9"/>
    <p:sldId id="263" r:id="rId10"/>
    <p:sldId id="264" r:id="rId11"/>
    <p:sldId id="265" r:id="rId12"/>
    <p:sldId id="266" r:id="rId13"/>
    <p:sldId id="267" r:id="rId14"/>
    <p:sldId id="277" r:id="rId15"/>
    <p:sldId id="268" r:id="rId16"/>
    <p:sldId id="269" r:id="rId17"/>
    <p:sldId id="278" r:id="rId18"/>
    <p:sldId id="270" r:id="rId19"/>
    <p:sldId id="271" r:id="rId20"/>
    <p:sldId id="272" r:id="rId21"/>
    <p:sldId id="273" r:id="rId22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Glacial Indifference" panose="020B0604020202020204" charset="0"/>
      <p:regular r:id="rId27"/>
      <p:bold r:id="rId28"/>
      <p:italic r:id="rId29"/>
    </p:embeddedFont>
    <p:embeddedFont>
      <p:font typeface="Roboto" panose="020B0604020202020204" charset="0"/>
      <p:regular r:id="rId30"/>
      <p:bold r:id="rId31"/>
      <p:italic r:id="rId32"/>
      <p:boldItalic r:id="rId33"/>
    </p:embeddedFont>
    <p:embeddedFont>
      <p:font typeface="Roboto Condensed" panose="020B060402020202020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3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954" y="6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liff\Downloads\Excel_Complete_Gantt_Chart_3_Ways_Xelplus_Bonu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liff\Downloads\Excel_Complete_Gantt_Chart_3_Ways_Xelplus_Bonu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37278153262326"/>
          <c:y val="0.20601106445956333"/>
          <c:w val="0.80755255367162615"/>
          <c:h val="0.75511109960824385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Gantt_with_Dependency!$M$4</c:f>
              <c:strCache>
                <c:ptCount val="1"/>
                <c:pt idx="0">
                  <c:v>Start actual date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errBars>
            <c:errBarType val="plus"/>
            <c:errValType val="cust"/>
            <c:noEndCap val="1"/>
            <c:plus>
              <c:numRef>
                <c:f>Gantt_with_Dependency!$O$5:$O$13</c:f>
                <c:numCache>
                  <c:formatCode>General</c:formatCode>
                  <c:ptCount val="9"/>
                  <c:pt idx="0">
                    <c:v>2</c:v>
                  </c:pt>
                  <c:pt idx="1">
                    <c:v>1</c:v>
                  </c:pt>
                  <c:pt idx="2">
                    <c:v>11</c:v>
                  </c:pt>
                  <c:pt idx="3">
                    <c:v>2</c:v>
                  </c:pt>
                  <c:pt idx="4">
                    <c:v>1</c:v>
                  </c:pt>
                  <c:pt idx="5">
                    <c:v>5</c:v>
                  </c:pt>
                  <c:pt idx="6">
                    <c:v>1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  <c:spPr>
              <a:noFill/>
              <a:ln w="101600" cap="flat" cmpd="sng" algn="ctr">
                <a:solidFill>
                  <a:schemeClr val="accent6"/>
                </a:solidFill>
                <a:round/>
              </a:ln>
              <a:effectLst/>
            </c:spPr>
          </c:errBars>
          <c:cat>
            <c:strRef>
              <c:f>Gantt_with_Dependency!$L$5:$L$13</c:f>
              <c:strCache>
                <c:ptCount val="7"/>
                <c:pt idx="0">
                  <c:v>Bootstrap without validation</c:v>
                </c:pt>
                <c:pt idx="1">
                  <c:v>Admin log in page</c:v>
                </c:pt>
                <c:pt idx="2">
                  <c:v>Bootstrap with validation</c:v>
                </c:pt>
                <c:pt idx="3">
                  <c:v>User log in page</c:v>
                </c:pt>
                <c:pt idx="4">
                  <c:v>JSON functions (Dump, start, stop)</c:v>
                </c:pt>
                <c:pt idx="5">
                  <c:v>User bid functions (Add, drop)</c:v>
                </c:pt>
                <c:pt idx="6">
                  <c:v>Round 1 clearing logic</c:v>
                </c:pt>
              </c:strCache>
            </c:strRef>
          </c:cat>
          <c:val>
            <c:numRef>
              <c:f>Gantt_with_Dependency!$M$5:$M$13</c:f>
              <c:numCache>
                <c:formatCode>m/d/yyyy</c:formatCode>
                <c:ptCount val="9"/>
                <c:pt idx="0">
                  <c:v>43727</c:v>
                </c:pt>
                <c:pt idx="1">
                  <c:v>43728</c:v>
                </c:pt>
                <c:pt idx="2">
                  <c:v>43733</c:v>
                </c:pt>
                <c:pt idx="3">
                  <c:v>43735</c:v>
                </c:pt>
                <c:pt idx="4">
                  <c:v>43743</c:v>
                </c:pt>
                <c:pt idx="5">
                  <c:v>43746</c:v>
                </c:pt>
                <c:pt idx="6">
                  <c:v>43750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9A-4B39-B0D3-A2C133CD6650}"/>
            </c:ext>
          </c:extLst>
        </c:ser>
        <c:ser>
          <c:idx val="1"/>
          <c:order val="1"/>
          <c:tx>
            <c:strRef>
              <c:f>Gantt_with_Dependency!$N$4</c:f>
              <c:strCache>
                <c:ptCount val="1"/>
                <c:pt idx="0">
                  <c:v># days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Gantt_with_Dependency!$L$5:$L$13</c:f>
              <c:strCache>
                <c:ptCount val="7"/>
                <c:pt idx="0">
                  <c:v>Bootstrap without validation</c:v>
                </c:pt>
                <c:pt idx="1">
                  <c:v>Admin log in page</c:v>
                </c:pt>
                <c:pt idx="2">
                  <c:v>Bootstrap with validation</c:v>
                </c:pt>
                <c:pt idx="3">
                  <c:v>User log in page</c:v>
                </c:pt>
                <c:pt idx="4">
                  <c:v>JSON functions (Dump, start, stop)</c:v>
                </c:pt>
                <c:pt idx="5">
                  <c:v>User bid functions (Add, drop)</c:v>
                </c:pt>
                <c:pt idx="6">
                  <c:v>Round 1 clearing logic</c:v>
                </c:pt>
              </c:strCache>
            </c:strRef>
          </c:cat>
          <c:val>
            <c:numRef>
              <c:f>Gantt_with_Dependency!$N$5:$N$13</c:f>
              <c:numCache>
                <c:formatCode>General</c:formatCode>
                <c:ptCount val="9"/>
                <c:pt idx="0">
                  <c:v>2</c:v>
                </c:pt>
                <c:pt idx="1">
                  <c:v>1</c:v>
                </c:pt>
                <c:pt idx="2">
                  <c:v>11</c:v>
                </c:pt>
                <c:pt idx="3">
                  <c:v>2</c:v>
                </c:pt>
                <c:pt idx="4">
                  <c:v>1</c:v>
                </c:pt>
                <c:pt idx="5">
                  <c:v>5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E9A-4B39-B0D3-A2C133CD66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22069336"/>
        <c:axId val="822069664"/>
      </c:barChart>
      <c:scatterChart>
        <c:scatterStyle val="lineMarker"/>
        <c:varyColors val="0"/>
        <c:ser>
          <c:idx val="2"/>
          <c:order val="2"/>
          <c:tx>
            <c:strRef>
              <c:f>Gantt_with_Dependency!$P$4</c:f>
              <c:strCache>
                <c:ptCount val="1"/>
                <c:pt idx="0">
                  <c:v>Start Plan date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errBars>
            <c:errDir val="x"/>
            <c:errBarType val="plus"/>
            <c:errValType val="cust"/>
            <c:noEndCap val="1"/>
            <c:plus>
              <c:numRef>
                <c:f>Gantt_with_Dependency!$Q$5:$Q$13</c:f>
                <c:numCache>
                  <c:formatCode>General</c:formatCode>
                  <c:ptCount val="9"/>
                  <c:pt idx="0">
                    <c:v>2</c:v>
                  </c:pt>
                  <c:pt idx="1">
                    <c:v>1</c:v>
                  </c:pt>
                  <c:pt idx="2">
                    <c:v>11</c:v>
                  </c:pt>
                  <c:pt idx="3">
                    <c:v>9</c:v>
                  </c:pt>
                  <c:pt idx="4">
                    <c:v>3</c:v>
                  </c:pt>
                  <c:pt idx="5">
                    <c:v>5</c:v>
                  </c:pt>
                  <c:pt idx="6">
                    <c:v>3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  <c:spPr>
              <a:noFill/>
              <a:ln w="44450" cap="flat" cmpd="sng" algn="ctr">
                <a:solidFill>
                  <a:schemeClr val="tx2">
                    <a:lumMod val="60000"/>
                    <a:lumOff val="40000"/>
                  </a:schemeClr>
                </a:solidFill>
                <a:round/>
              </a:ln>
              <a:effectLst/>
            </c:spPr>
          </c:errBars>
          <c:xVal>
            <c:numRef>
              <c:f>Gantt_with_Dependency!$P$5:$P$13</c:f>
              <c:numCache>
                <c:formatCode>m/d/yyyy</c:formatCode>
                <c:ptCount val="9"/>
                <c:pt idx="0">
                  <c:v>43727</c:v>
                </c:pt>
                <c:pt idx="1">
                  <c:v>43728</c:v>
                </c:pt>
                <c:pt idx="2">
                  <c:v>43733</c:v>
                </c:pt>
                <c:pt idx="3">
                  <c:v>43728</c:v>
                </c:pt>
                <c:pt idx="4">
                  <c:v>43741</c:v>
                </c:pt>
                <c:pt idx="5">
                  <c:v>43746</c:v>
                </c:pt>
                <c:pt idx="6">
                  <c:v>43748</c:v>
                </c:pt>
              </c:numCache>
            </c:numRef>
          </c:xVal>
          <c:yVal>
            <c:numRef>
              <c:f>Gantt_with_Dependency!$R$5:$R$13</c:f>
              <c:numCache>
                <c:formatCode>General</c:formatCode>
                <c:ptCount val="9"/>
                <c:pt idx="0">
                  <c:v>8.1999999999999993</c:v>
                </c:pt>
                <c:pt idx="1">
                  <c:v>7.2</c:v>
                </c:pt>
                <c:pt idx="2">
                  <c:v>6.2</c:v>
                </c:pt>
                <c:pt idx="3">
                  <c:v>5.2</c:v>
                </c:pt>
                <c:pt idx="4">
                  <c:v>4.2</c:v>
                </c:pt>
                <c:pt idx="5">
                  <c:v>3.2</c:v>
                </c:pt>
                <c:pt idx="6">
                  <c:v>2.2000000000000002</c:v>
                </c:pt>
                <c:pt idx="7">
                  <c:v>1.2</c:v>
                </c:pt>
                <c:pt idx="8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E9A-4B39-B0D3-A2C133CD6650}"/>
            </c:ext>
          </c:extLst>
        </c:ser>
        <c:ser>
          <c:idx val="3"/>
          <c:order val="3"/>
          <c:tx>
            <c:v>today</c:v>
          </c:tx>
          <c:spPr>
            <a:ln w="25400" cap="flat">
              <a:solidFill>
                <a:schemeClr val="tx2">
                  <a:lumMod val="60000"/>
                  <a:lumOff val="40000"/>
                  <a:alpha val="60000"/>
                </a:schemeClr>
              </a:solidFill>
              <a:prstDash val="dash"/>
              <a:round/>
              <a:headEnd type="stealth"/>
              <a:tailEnd type="none"/>
            </a:ln>
            <a:effectLst/>
          </c:spPr>
          <c:marker>
            <c:symbol val="none"/>
          </c:marker>
          <c:dLbls>
            <c:dLbl>
              <c:idx val="0"/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9A-4B39-B0D3-A2C133CD6650}"/>
                </c:ext>
              </c:extLst>
            </c:dLbl>
            <c:spPr>
              <a:solidFill>
                <a:schemeClr val="bg1">
                  <a:alpha val="5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  <a:prstDash val="dash"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Gantt_with_Dependency!$S$5:$S$13</c:f>
              <c:numCache>
                <c:formatCode>m/d/yyyy</c:formatCode>
                <c:ptCount val="9"/>
                <c:pt idx="0">
                  <c:v>43559</c:v>
                </c:pt>
                <c:pt idx="1">
                  <c:v>43559</c:v>
                </c:pt>
                <c:pt idx="2">
                  <c:v>43559</c:v>
                </c:pt>
                <c:pt idx="3">
                  <c:v>43559</c:v>
                </c:pt>
                <c:pt idx="4">
                  <c:v>43559</c:v>
                </c:pt>
                <c:pt idx="5">
                  <c:v>43559</c:v>
                </c:pt>
                <c:pt idx="6">
                  <c:v>43559</c:v>
                </c:pt>
                <c:pt idx="7">
                  <c:v>43559</c:v>
                </c:pt>
                <c:pt idx="8">
                  <c:v>43559</c:v>
                </c:pt>
              </c:numCache>
            </c:numRef>
          </c:xVal>
          <c:yVal>
            <c:numRef>
              <c:f>Gantt_with_Dependency!$R$5:$R$13</c:f>
              <c:numCache>
                <c:formatCode>General</c:formatCode>
                <c:ptCount val="9"/>
                <c:pt idx="0">
                  <c:v>8.1999999999999993</c:v>
                </c:pt>
                <c:pt idx="1">
                  <c:v>7.2</c:v>
                </c:pt>
                <c:pt idx="2">
                  <c:v>6.2</c:v>
                </c:pt>
                <c:pt idx="3">
                  <c:v>5.2</c:v>
                </c:pt>
                <c:pt idx="4">
                  <c:v>4.2</c:v>
                </c:pt>
                <c:pt idx="5">
                  <c:v>3.2</c:v>
                </c:pt>
                <c:pt idx="6">
                  <c:v>2.2000000000000002</c:v>
                </c:pt>
                <c:pt idx="7">
                  <c:v>1.2</c:v>
                </c:pt>
                <c:pt idx="8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BE9A-4B39-B0D3-A2C133CD6650}"/>
            </c:ext>
          </c:extLst>
        </c:ser>
        <c:ser>
          <c:idx val="4"/>
          <c:order val="4"/>
          <c:tx>
            <c:strRef>
              <c:f>Gantt_with_Dependency!$U$4</c:f>
              <c:strCache>
                <c:ptCount val="1"/>
                <c:pt idx="0">
                  <c:v>Dependency End Date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errBars>
            <c:errDir val="x"/>
            <c:errBarType val="plus"/>
            <c:errValType val="cust"/>
            <c:noEndCap val="1"/>
            <c:plus>
              <c:numRef>
                <c:f>Gantt_with_Dependency!$W$5:$W$13</c:f>
                <c:numCache>
                  <c:formatCode>General</c:formatCode>
                  <c:ptCount val="9"/>
                  <c:pt idx="0">
                    <c:v>#N/A</c:v>
                  </c:pt>
                  <c:pt idx="1">
                    <c:v>#N/A</c:v>
                  </c:pt>
                  <c:pt idx="2">
                    <c:v>#N/A</c:v>
                  </c:pt>
                  <c:pt idx="3">
                    <c:v>#N/A</c:v>
                  </c:pt>
                  <c:pt idx="4">
                    <c:v>#N/A</c:v>
                  </c:pt>
                  <c:pt idx="5">
                    <c:v>#N/A</c:v>
                  </c:pt>
                  <c:pt idx="6">
                    <c:v>#N/A</c:v>
                  </c:pt>
                  <c:pt idx="7">
                    <c:v>#N/A</c:v>
                  </c:pt>
                  <c:pt idx="8">
                    <c:v>#N/A</c:v>
                  </c:pt>
                </c:numCache>
              </c:numRef>
            </c:plus>
            <c:minus>
              <c:numRef>
                <c:f>Gantt_with_Dependency!$W$5:$W$13</c:f>
                <c:numCache>
                  <c:formatCode>General</c:formatCode>
                  <c:ptCount val="9"/>
                  <c:pt idx="0">
                    <c:v>#N/A</c:v>
                  </c:pt>
                  <c:pt idx="1">
                    <c:v>#N/A</c:v>
                  </c:pt>
                  <c:pt idx="2">
                    <c:v>#N/A</c:v>
                  </c:pt>
                  <c:pt idx="3">
                    <c:v>#N/A</c:v>
                  </c:pt>
                  <c:pt idx="4">
                    <c:v>#N/A</c:v>
                  </c:pt>
                  <c:pt idx="5">
                    <c:v>#N/A</c:v>
                  </c:pt>
                  <c:pt idx="6">
                    <c:v>#N/A</c:v>
                  </c:pt>
                  <c:pt idx="7">
                    <c:v>#N/A</c:v>
                  </c:pt>
                  <c:pt idx="8">
                    <c:v>#N/A</c:v>
                  </c:pt>
                </c:numCache>
              </c:numRef>
            </c:minus>
            <c:spPr>
              <a:noFill/>
              <a:ln w="6350" cap="flat" cmpd="sng" algn="ctr">
                <a:solidFill>
                  <a:schemeClr val="accent1"/>
                </a:solidFill>
                <a:round/>
                <a:tailEnd type="stealth" w="sm" len="lg"/>
              </a:ln>
              <a:effectLst/>
            </c:spPr>
          </c:errBars>
          <c:errBars>
            <c:errDir val="y"/>
            <c:errBarType val="minus"/>
            <c:errValType val="cust"/>
            <c:noEndCap val="1"/>
            <c:plus>
              <c:numLit>
                <c:formatCode>General</c:formatCode>
                <c:ptCount val="1"/>
                <c:pt idx="0">
                  <c:v>1</c:v>
                </c:pt>
              </c:numLit>
            </c:plus>
            <c:minus>
              <c:numRef>
                <c:f>Gantt_with_Dependency!$V$5:$V$13</c:f>
                <c:numCache>
                  <c:formatCode>General</c:formatCode>
                  <c:ptCount val="9"/>
                  <c:pt idx="0">
                    <c:v>#N/A</c:v>
                  </c:pt>
                  <c:pt idx="1">
                    <c:v>#N/A</c:v>
                  </c:pt>
                  <c:pt idx="2">
                    <c:v>#N/A</c:v>
                  </c:pt>
                  <c:pt idx="3">
                    <c:v>#N/A</c:v>
                  </c:pt>
                  <c:pt idx="4">
                    <c:v>#N/A</c:v>
                  </c:pt>
                  <c:pt idx="5">
                    <c:v>#N/A</c:v>
                  </c:pt>
                  <c:pt idx="6">
                    <c:v>#N/A</c:v>
                  </c:pt>
                  <c:pt idx="7">
                    <c:v>#N/A</c:v>
                  </c:pt>
                  <c:pt idx="8">
                    <c:v>#N/A</c:v>
                  </c:pt>
                </c:numCache>
              </c:numRef>
            </c:minus>
            <c:spPr>
              <a:noFill/>
              <a:ln w="6350" cap="flat" cmpd="sng" algn="ctr">
                <a:solidFill>
                  <a:schemeClr val="accent1"/>
                </a:solidFill>
                <a:round/>
              </a:ln>
              <a:effectLst/>
            </c:spPr>
          </c:errBars>
          <c:xVal>
            <c:numRef>
              <c:f>Gantt_with_Dependency!$U$5:$U$13</c:f>
              <c:numCache>
                <c:formatCode>m/d/yyyy</c:formatCode>
                <c:ptCount val="9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#N/A</c:v>
                </c:pt>
                <c:pt idx="7">
                  <c:v>#N/A</c:v>
                </c:pt>
                <c:pt idx="8">
                  <c:v>#N/A</c:v>
                </c:pt>
              </c:numCache>
            </c:numRef>
          </c:xVal>
          <c:yVal>
            <c:numRef>
              <c:f>Gantt_with_Dependency!$T$5:$T$13</c:f>
              <c:numCache>
                <c:formatCode>0.00</c:formatCode>
                <c:ptCount val="9"/>
                <c:pt idx="0">
                  <c:v>8.2999999999999989</c:v>
                </c:pt>
                <c:pt idx="1">
                  <c:v>7.3</c:v>
                </c:pt>
                <c:pt idx="2">
                  <c:v>6.3</c:v>
                </c:pt>
                <c:pt idx="3">
                  <c:v>5.3</c:v>
                </c:pt>
                <c:pt idx="4">
                  <c:v>4.3</c:v>
                </c:pt>
                <c:pt idx="5">
                  <c:v>3.3000000000000003</c:v>
                </c:pt>
                <c:pt idx="6">
                  <c:v>2.3000000000000003</c:v>
                </c:pt>
                <c:pt idx="7">
                  <c:v>1.3</c:v>
                </c:pt>
                <c:pt idx="8">
                  <c:v>0.30000000000000004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BE9A-4B39-B0D3-A2C133CD66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0331856"/>
        <c:axId val="210339072"/>
      </c:scatterChart>
      <c:catAx>
        <c:axId val="82206933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t" anchorCtr="0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2069664"/>
        <c:crosses val="autoZero"/>
        <c:auto val="1"/>
        <c:lblAlgn val="ctr"/>
        <c:lblOffset val="100"/>
        <c:noMultiLvlLbl val="1"/>
      </c:catAx>
      <c:valAx>
        <c:axId val="822069664"/>
        <c:scaling>
          <c:orientation val="minMax"/>
          <c:max val="43754"/>
          <c:min val="43724"/>
        </c:scaling>
        <c:delete val="0"/>
        <c:axPos val="t"/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2069336"/>
        <c:crosses val="autoZero"/>
        <c:crossBetween val="between"/>
      </c:valAx>
      <c:valAx>
        <c:axId val="210339072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210331856"/>
        <c:crosses val="max"/>
        <c:crossBetween val="midCat"/>
      </c:valAx>
      <c:valAx>
        <c:axId val="210331856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210339072"/>
        <c:crosses val="autoZero"/>
        <c:crossBetween val="midCat"/>
      </c:valAx>
      <c:spPr>
        <a:noFill/>
        <a:ln>
          <a:solidFill>
            <a:schemeClr val="tx2">
              <a:lumMod val="60000"/>
              <a:lumOff val="40000"/>
              <a:alpha val="95000"/>
            </a:schemeClr>
          </a:solidFill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37278153262326"/>
          <c:y val="0.20601106445956333"/>
          <c:w val="0.80755255367162615"/>
          <c:h val="0.75511109960824385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Gantt_with_Dependency!$M$4</c:f>
              <c:strCache>
                <c:ptCount val="1"/>
                <c:pt idx="0">
                  <c:v>Start actual date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errBars>
            <c:errBarType val="plus"/>
            <c:errValType val="cust"/>
            <c:noEndCap val="1"/>
            <c:plus>
              <c:numRef>
                <c:f>Gantt_with_Dependency!$O$5:$O$13</c:f>
                <c:numCache>
                  <c:formatCode>General</c:formatCode>
                  <c:ptCount val="9"/>
                  <c:pt idx="0">
                    <c:v>1</c:v>
                  </c:pt>
                  <c:pt idx="1">
                    <c:v>1</c:v>
                  </c:pt>
                  <c:pt idx="2">
                    <c:v>3</c:v>
                  </c:pt>
                  <c:pt idx="3">
                    <c:v>7</c:v>
                  </c:pt>
                  <c:pt idx="4">
                    <c:v>3</c:v>
                  </c:pt>
                  <c:pt idx="5">
                    <c:v>1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  <c:spPr>
              <a:noFill/>
              <a:ln w="101600" cap="flat" cmpd="sng" algn="ctr">
                <a:solidFill>
                  <a:schemeClr val="accent6"/>
                </a:solidFill>
                <a:round/>
              </a:ln>
              <a:effectLst/>
            </c:spPr>
          </c:errBars>
          <c:cat>
            <c:strRef>
              <c:f>Gantt_with_Dependency!$L$5:$L$13</c:f>
              <c:strCache>
                <c:ptCount val="6"/>
                <c:pt idx="0">
                  <c:v>Admin functions (Update, delete, drop)</c:v>
                </c:pt>
                <c:pt idx="1">
                  <c:v>Admin page UI</c:v>
                </c:pt>
                <c:pt idx="2">
                  <c:v>Admin dump functions</c:v>
                </c:pt>
                <c:pt idx="3">
                  <c:v>Round 2 clearing logic</c:v>
                </c:pt>
                <c:pt idx="4">
                  <c:v>Debug UAT bugs</c:v>
                </c:pt>
                <c:pt idx="5">
                  <c:v>Bid status</c:v>
                </c:pt>
              </c:strCache>
            </c:strRef>
          </c:cat>
          <c:val>
            <c:numRef>
              <c:f>Gantt_with_Dependency!$M$5:$M$13</c:f>
              <c:numCache>
                <c:formatCode>m/d/yyyy</c:formatCode>
                <c:ptCount val="9"/>
                <c:pt idx="0">
                  <c:v>43759</c:v>
                </c:pt>
                <c:pt idx="1">
                  <c:v>43762</c:v>
                </c:pt>
                <c:pt idx="2">
                  <c:v>43759</c:v>
                </c:pt>
                <c:pt idx="3">
                  <c:v>43760</c:v>
                </c:pt>
                <c:pt idx="4">
                  <c:v>43776</c:v>
                </c:pt>
                <c:pt idx="5">
                  <c:v>43779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DF-46D3-904F-DDE2CF0E0EEE}"/>
            </c:ext>
          </c:extLst>
        </c:ser>
        <c:ser>
          <c:idx val="1"/>
          <c:order val="1"/>
          <c:tx>
            <c:strRef>
              <c:f>Gantt_with_Dependency!$N$4</c:f>
              <c:strCache>
                <c:ptCount val="1"/>
                <c:pt idx="0">
                  <c:v># days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Gantt_with_Dependency!$L$5:$L$13</c:f>
              <c:strCache>
                <c:ptCount val="6"/>
                <c:pt idx="0">
                  <c:v>Admin functions (Update, delete, drop)</c:v>
                </c:pt>
                <c:pt idx="1">
                  <c:v>Admin page UI</c:v>
                </c:pt>
                <c:pt idx="2">
                  <c:v>Admin dump functions</c:v>
                </c:pt>
                <c:pt idx="3">
                  <c:v>Round 2 clearing logic</c:v>
                </c:pt>
                <c:pt idx="4">
                  <c:v>Debug UAT bugs</c:v>
                </c:pt>
                <c:pt idx="5">
                  <c:v>Bid status</c:v>
                </c:pt>
              </c:strCache>
            </c:strRef>
          </c:cat>
          <c:val>
            <c:numRef>
              <c:f>Gantt_with_Dependency!$N$5:$N$13</c:f>
              <c:numCache>
                <c:formatCode>General</c:formatCode>
                <c:ptCount val="9"/>
                <c:pt idx="0">
                  <c:v>1</c:v>
                </c:pt>
                <c:pt idx="1">
                  <c:v>1</c:v>
                </c:pt>
                <c:pt idx="2">
                  <c:v>3</c:v>
                </c:pt>
                <c:pt idx="3">
                  <c:v>7</c:v>
                </c:pt>
                <c:pt idx="4">
                  <c:v>3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DF-46D3-904F-DDE2CF0E0E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22069336"/>
        <c:axId val="822069664"/>
      </c:barChart>
      <c:scatterChart>
        <c:scatterStyle val="lineMarker"/>
        <c:varyColors val="0"/>
        <c:ser>
          <c:idx val="2"/>
          <c:order val="2"/>
          <c:tx>
            <c:strRef>
              <c:f>Gantt_with_Dependency!$P$4</c:f>
              <c:strCache>
                <c:ptCount val="1"/>
                <c:pt idx="0">
                  <c:v>Start Plan date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errBars>
            <c:errDir val="x"/>
            <c:errBarType val="plus"/>
            <c:errValType val="cust"/>
            <c:noEndCap val="1"/>
            <c:plus>
              <c:numRef>
                <c:f>Gantt_with_Dependency!$Q$5:$Q$13</c:f>
                <c:numCache>
                  <c:formatCode>General</c:formatCode>
                  <c:ptCount val="9"/>
                  <c:pt idx="0">
                    <c:v>1</c:v>
                  </c:pt>
                  <c:pt idx="1">
                    <c:v>1</c:v>
                  </c:pt>
                  <c:pt idx="2">
                    <c:v>4</c:v>
                  </c:pt>
                  <c:pt idx="3">
                    <c:v>7</c:v>
                  </c:pt>
                  <c:pt idx="4">
                    <c:v>3</c:v>
                  </c:pt>
                  <c:pt idx="5">
                    <c:v>1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  <c:spPr>
              <a:noFill/>
              <a:ln w="44450" cap="flat" cmpd="sng" algn="ctr">
                <a:solidFill>
                  <a:schemeClr val="tx2">
                    <a:lumMod val="60000"/>
                    <a:lumOff val="40000"/>
                  </a:schemeClr>
                </a:solidFill>
                <a:round/>
              </a:ln>
              <a:effectLst/>
            </c:spPr>
          </c:errBars>
          <c:xVal>
            <c:numRef>
              <c:f>Gantt_with_Dependency!$P$5:$P$13</c:f>
              <c:numCache>
                <c:formatCode>m/d/yyyy</c:formatCode>
                <c:ptCount val="9"/>
                <c:pt idx="0">
                  <c:v>43759</c:v>
                </c:pt>
                <c:pt idx="1">
                  <c:v>43761</c:v>
                </c:pt>
                <c:pt idx="2">
                  <c:v>43758</c:v>
                </c:pt>
                <c:pt idx="3">
                  <c:v>43760</c:v>
                </c:pt>
                <c:pt idx="4">
                  <c:v>43776</c:v>
                </c:pt>
                <c:pt idx="5">
                  <c:v>43779</c:v>
                </c:pt>
              </c:numCache>
            </c:numRef>
          </c:xVal>
          <c:yVal>
            <c:numRef>
              <c:f>Gantt_with_Dependency!$R$5:$R$13</c:f>
              <c:numCache>
                <c:formatCode>General</c:formatCode>
                <c:ptCount val="9"/>
                <c:pt idx="0">
                  <c:v>8.1999999999999993</c:v>
                </c:pt>
                <c:pt idx="1">
                  <c:v>7.2</c:v>
                </c:pt>
                <c:pt idx="2">
                  <c:v>6.2</c:v>
                </c:pt>
                <c:pt idx="3">
                  <c:v>5.2</c:v>
                </c:pt>
                <c:pt idx="4">
                  <c:v>4.2</c:v>
                </c:pt>
                <c:pt idx="5">
                  <c:v>3.2</c:v>
                </c:pt>
                <c:pt idx="6">
                  <c:v>2.2000000000000002</c:v>
                </c:pt>
                <c:pt idx="7">
                  <c:v>1.2</c:v>
                </c:pt>
                <c:pt idx="8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3ADF-46D3-904F-DDE2CF0E0EEE}"/>
            </c:ext>
          </c:extLst>
        </c:ser>
        <c:ser>
          <c:idx val="3"/>
          <c:order val="3"/>
          <c:tx>
            <c:v>today</c:v>
          </c:tx>
          <c:spPr>
            <a:ln w="25400" cap="flat">
              <a:solidFill>
                <a:schemeClr val="tx2">
                  <a:lumMod val="60000"/>
                  <a:lumOff val="40000"/>
                  <a:alpha val="60000"/>
                </a:schemeClr>
              </a:solidFill>
              <a:prstDash val="dash"/>
              <a:round/>
              <a:headEnd type="stealth"/>
              <a:tailEnd type="none"/>
            </a:ln>
            <a:effectLst/>
          </c:spPr>
          <c:marker>
            <c:symbol val="none"/>
          </c:marker>
          <c:dLbls>
            <c:dLbl>
              <c:idx val="0"/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ADF-46D3-904F-DDE2CF0E0EEE}"/>
                </c:ext>
              </c:extLst>
            </c:dLbl>
            <c:spPr>
              <a:solidFill>
                <a:schemeClr val="bg1">
                  <a:alpha val="5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  <a:prstDash val="dash"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Gantt_with_Dependency!$S$5:$S$13</c:f>
              <c:numCache>
                <c:formatCode>m/d/yyyy</c:formatCode>
                <c:ptCount val="9"/>
                <c:pt idx="0">
                  <c:v>43559</c:v>
                </c:pt>
                <c:pt idx="1">
                  <c:v>43559</c:v>
                </c:pt>
                <c:pt idx="2">
                  <c:v>43559</c:v>
                </c:pt>
                <c:pt idx="3">
                  <c:v>43559</c:v>
                </c:pt>
                <c:pt idx="4">
                  <c:v>43559</c:v>
                </c:pt>
                <c:pt idx="5">
                  <c:v>43559</c:v>
                </c:pt>
                <c:pt idx="6">
                  <c:v>43559</c:v>
                </c:pt>
                <c:pt idx="7">
                  <c:v>43559</c:v>
                </c:pt>
                <c:pt idx="8">
                  <c:v>43559</c:v>
                </c:pt>
              </c:numCache>
            </c:numRef>
          </c:xVal>
          <c:yVal>
            <c:numRef>
              <c:f>Gantt_with_Dependency!$R$5:$R$13</c:f>
              <c:numCache>
                <c:formatCode>General</c:formatCode>
                <c:ptCount val="9"/>
                <c:pt idx="0">
                  <c:v>8.1999999999999993</c:v>
                </c:pt>
                <c:pt idx="1">
                  <c:v>7.2</c:v>
                </c:pt>
                <c:pt idx="2">
                  <c:v>6.2</c:v>
                </c:pt>
                <c:pt idx="3">
                  <c:v>5.2</c:v>
                </c:pt>
                <c:pt idx="4">
                  <c:v>4.2</c:v>
                </c:pt>
                <c:pt idx="5">
                  <c:v>3.2</c:v>
                </c:pt>
                <c:pt idx="6">
                  <c:v>2.2000000000000002</c:v>
                </c:pt>
                <c:pt idx="7">
                  <c:v>1.2</c:v>
                </c:pt>
                <c:pt idx="8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3ADF-46D3-904F-DDE2CF0E0EEE}"/>
            </c:ext>
          </c:extLst>
        </c:ser>
        <c:ser>
          <c:idx val="4"/>
          <c:order val="4"/>
          <c:tx>
            <c:strRef>
              <c:f>Gantt_with_Dependency!$U$4</c:f>
              <c:strCache>
                <c:ptCount val="1"/>
                <c:pt idx="0">
                  <c:v>Dependency End Date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errBars>
            <c:errDir val="x"/>
            <c:errBarType val="plus"/>
            <c:errValType val="cust"/>
            <c:noEndCap val="1"/>
            <c:plus>
              <c:numRef>
                <c:f>Gantt_with_Dependency!$W$5:$W$13</c:f>
                <c:numCache>
                  <c:formatCode>General</c:formatCode>
                  <c:ptCount val="9"/>
                  <c:pt idx="0">
                    <c:v>#N/A</c:v>
                  </c:pt>
                  <c:pt idx="1">
                    <c:v>#N/A</c:v>
                  </c:pt>
                  <c:pt idx="2">
                    <c:v>#N/A</c:v>
                  </c:pt>
                  <c:pt idx="3">
                    <c:v>#N/A</c:v>
                  </c:pt>
                  <c:pt idx="4">
                    <c:v>#N/A</c:v>
                  </c:pt>
                  <c:pt idx="5">
                    <c:v>#N/A</c:v>
                  </c:pt>
                  <c:pt idx="6">
                    <c:v>#N/A</c:v>
                  </c:pt>
                  <c:pt idx="7">
                    <c:v>#N/A</c:v>
                  </c:pt>
                  <c:pt idx="8">
                    <c:v>#N/A</c:v>
                  </c:pt>
                </c:numCache>
              </c:numRef>
            </c:plus>
            <c:minus>
              <c:numRef>
                <c:f>Gantt_with_Dependency!$W$5:$W$13</c:f>
                <c:numCache>
                  <c:formatCode>General</c:formatCode>
                  <c:ptCount val="9"/>
                  <c:pt idx="0">
                    <c:v>#N/A</c:v>
                  </c:pt>
                  <c:pt idx="1">
                    <c:v>#N/A</c:v>
                  </c:pt>
                  <c:pt idx="2">
                    <c:v>#N/A</c:v>
                  </c:pt>
                  <c:pt idx="3">
                    <c:v>#N/A</c:v>
                  </c:pt>
                  <c:pt idx="4">
                    <c:v>#N/A</c:v>
                  </c:pt>
                  <c:pt idx="5">
                    <c:v>#N/A</c:v>
                  </c:pt>
                  <c:pt idx="6">
                    <c:v>#N/A</c:v>
                  </c:pt>
                  <c:pt idx="7">
                    <c:v>#N/A</c:v>
                  </c:pt>
                  <c:pt idx="8">
                    <c:v>#N/A</c:v>
                  </c:pt>
                </c:numCache>
              </c:numRef>
            </c:minus>
            <c:spPr>
              <a:noFill/>
              <a:ln w="6350" cap="flat" cmpd="sng" algn="ctr">
                <a:solidFill>
                  <a:schemeClr val="accent1"/>
                </a:solidFill>
                <a:round/>
                <a:tailEnd type="stealth" w="sm" len="lg"/>
              </a:ln>
              <a:effectLst/>
            </c:spPr>
          </c:errBars>
          <c:errBars>
            <c:errDir val="y"/>
            <c:errBarType val="minus"/>
            <c:errValType val="cust"/>
            <c:noEndCap val="1"/>
            <c:plus>
              <c:numLit>
                <c:formatCode>General</c:formatCode>
                <c:ptCount val="1"/>
                <c:pt idx="0">
                  <c:v>1</c:v>
                </c:pt>
              </c:numLit>
            </c:plus>
            <c:minus>
              <c:numRef>
                <c:f>Gantt_with_Dependency!$V$5:$V$13</c:f>
                <c:numCache>
                  <c:formatCode>General</c:formatCode>
                  <c:ptCount val="9"/>
                  <c:pt idx="0">
                    <c:v>#N/A</c:v>
                  </c:pt>
                  <c:pt idx="1">
                    <c:v>#N/A</c:v>
                  </c:pt>
                  <c:pt idx="2">
                    <c:v>#N/A</c:v>
                  </c:pt>
                  <c:pt idx="3">
                    <c:v>#N/A</c:v>
                  </c:pt>
                  <c:pt idx="4">
                    <c:v>#N/A</c:v>
                  </c:pt>
                  <c:pt idx="5">
                    <c:v>#N/A</c:v>
                  </c:pt>
                  <c:pt idx="6">
                    <c:v>#N/A</c:v>
                  </c:pt>
                  <c:pt idx="7">
                    <c:v>#N/A</c:v>
                  </c:pt>
                  <c:pt idx="8">
                    <c:v>#N/A</c:v>
                  </c:pt>
                </c:numCache>
              </c:numRef>
            </c:minus>
            <c:spPr>
              <a:noFill/>
              <a:ln w="6350" cap="flat" cmpd="sng" algn="ctr">
                <a:solidFill>
                  <a:schemeClr val="accent1"/>
                </a:solidFill>
                <a:round/>
              </a:ln>
              <a:effectLst/>
            </c:spPr>
          </c:errBars>
          <c:xVal>
            <c:numRef>
              <c:f>Gantt_with_Dependency!$U$5:$U$13</c:f>
              <c:numCache>
                <c:formatCode>m/d/yyyy</c:formatCode>
                <c:ptCount val="9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#N/A</c:v>
                </c:pt>
                <c:pt idx="7">
                  <c:v>#N/A</c:v>
                </c:pt>
                <c:pt idx="8">
                  <c:v>#N/A</c:v>
                </c:pt>
              </c:numCache>
            </c:numRef>
          </c:xVal>
          <c:yVal>
            <c:numRef>
              <c:f>Gantt_with_Dependency!$T$5:$T$13</c:f>
              <c:numCache>
                <c:formatCode>0.00</c:formatCode>
                <c:ptCount val="9"/>
                <c:pt idx="0">
                  <c:v>8.2999999999999989</c:v>
                </c:pt>
                <c:pt idx="1">
                  <c:v>7.3</c:v>
                </c:pt>
                <c:pt idx="2">
                  <c:v>6.3</c:v>
                </c:pt>
                <c:pt idx="3">
                  <c:v>5.3</c:v>
                </c:pt>
                <c:pt idx="4">
                  <c:v>4.3</c:v>
                </c:pt>
                <c:pt idx="5">
                  <c:v>3.3000000000000003</c:v>
                </c:pt>
                <c:pt idx="6">
                  <c:v>2.3000000000000003</c:v>
                </c:pt>
                <c:pt idx="7">
                  <c:v>1.3</c:v>
                </c:pt>
                <c:pt idx="8">
                  <c:v>0.30000000000000004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3ADF-46D3-904F-DDE2CF0E0E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0331856"/>
        <c:axId val="210339072"/>
      </c:scatterChart>
      <c:catAx>
        <c:axId val="82206933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t" anchorCtr="0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2069664"/>
        <c:crosses val="autoZero"/>
        <c:auto val="1"/>
        <c:lblAlgn val="ctr"/>
        <c:lblOffset val="100"/>
        <c:noMultiLvlLbl val="1"/>
      </c:catAx>
      <c:valAx>
        <c:axId val="822069664"/>
        <c:scaling>
          <c:orientation val="minMax"/>
          <c:max val="43786"/>
          <c:min val="43755"/>
        </c:scaling>
        <c:delete val="0"/>
        <c:axPos val="t"/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2069336"/>
        <c:crosses val="autoZero"/>
        <c:crossBetween val="between"/>
      </c:valAx>
      <c:valAx>
        <c:axId val="210339072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210331856"/>
        <c:crosses val="max"/>
        <c:crossBetween val="midCat"/>
      </c:valAx>
      <c:valAx>
        <c:axId val="210331856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210339072"/>
        <c:crosses val="autoZero"/>
        <c:crossBetween val="midCat"/>
      </c:valAx>
      <c:spPr>
        <a:noFill/>
        <a:ln>
          <a:solidFill>
            <a:schemeClr val="tx2">
              <a:lumMod val="60000"/>
              <a:lumOff val="40000"/>
              <a:alpha val="95000"/>
            </a:schemeClr>
          </a:solidFill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>
                <a:latin typeface="Roboto Condensed" panose="020B0604020202020204" charset="0"/>
                <a:ea typeface="Roboto Condensed" panose="020B0604020202020204" charset="0"/>
              </a:rPr>
              <a:t>bug metric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bug metric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Sheet1!$A$2:$A$5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26</c:v>
                </c:pt>
                <c:pt idx="1">
                  <c:v>58</c:v>
                </c:pt>
                <c:pt idx="2">
                  <c:v>66</c:v>
                </c:pt>
                <c:pt idx="3">
                  <c:v>82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3E2-4B1F-A83F-70B749872B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3958736"/>
        <c:axId val="123957560"/>
      </c:scatterChart>
      <c:valAx>
        <c:axId val="123958736"/>
        <c:scaling>
          <c:orientation val="minMax"/>
          <c:max val="4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957560"/>
        <c:crosses val="autoZero"/>
        <c:crossBetween val="midCat"/>
        <c:majorUnit val="1"/>
      </c:valAx>
      <c:valAx>
        <c:axId val="123957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9587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5054" t="5429" r="6003" b="542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04729" y="1706137"/>
            <a:ext cx="13078543" cy="6874726"/>
            <a:chOff x="0" y="0"/>
            <a:chExt cx="17438057" cy="9166301"/>
          </a:xfrm>
        </p:grpSpPr>
        <p:sp>
          <p:nvSpPr>
            <p:cNvPr id="3" name="TextBox 3"/>
            <p:cNvSpPr txBox="1"/>
            <p:nvPr/>
          </p:nvSpPr>
          <p:spPr>
            <a:xfrm>
              <a:off x="0" y="2552186"/>
              <a:ext cx="17438057" cy="435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50"/>
                </a:lnSpc>
              </a:pPr>
              <a:r>
                <a:rPr lang="en-US" sz="11500" b="1" spc="1299">
                  <a:solidFill>
                    <a:srgbClr val="F2FAFF"/>
                  </a:solidFill>
                  <a:latin typeface="Roboto Condensed"/>
                </a:rPr>
                <a:t>FINAL PRESENTATION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175133" y="8477903"/>
              <a:ext cx="15087792" cy="6883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50"/>
                </a:lnSpc>
              </a:pPr>
              <a:r>
                <a:rPr lang="en-US" sz="3000" spc="75">
                  <a:solidFill>
                    <a:srgbClr val="F2FAFF"/>
                  </a:solidFill>
                  <a:latin typeface="Roboto"/>
                </a:rPr>
                <a:t>Cliffen, Wen Rui, Xian Shuang, Yi Fan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175133" y="-95250"/>
              <a:ext cx="15087792" cy="8814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55"/>
                </a:lnSpc>
              </a:pPr>
              <a:r>
                <a:rPr lang="en-US" sz="3900" b="1" spc="409">
                  <a:solidFill>
                    <a:srgbClr val="F2FAFF"/>
                  </a:solidFill>
                  <a:latin typeface="Roboto"/>
                </a:rPr>
                <a:t>G3T7</a:t>
              </a:r>
            </a:p>
          </p:txBody>
        </p:sp>
        <p:sp>
          <p:nvSpPr>
            <p:cNvPr id="6" name="AutoShape 6"/>
            <p:cNvSpPr/>
            <p:nvPr/>
          </p:nvSpPr>
          <p:spPr>
            <a:xfrm>
              <a:off x="1509557" y="1411416"/>
              <a:ext cx="14457395" cy="110090"/>
            </a:xfrm>
            <a:prstGeom prst="rect">
              <a:avLst/>
            </a:prstGeom>
            <a:solidFill>
              <a:srgbClr val="F2FAFF"/>
            </a:solidFill>
          </p:spPr>
        </p:sp>
        <p:sp>
          <p:nvSpPr>
            <p:cNvPr id="7" name="AutoShape 7"/>
            <p:cNvSpPr/>
            <p:nvPr/>
          </p:nvSpPr>
          <p:spPr>
            <a:xfrm>
              <a:off x="1509557" y="7730331"/>
              <a:ext cx="14457395" cy="110090"/>
            </a:xfrm>
            <a:prstGeom prst="rect">
              <a:avLst/>
            </a:prstGeom>
            <a:solidFill>
              <a:srgbClr val="F2FAFF"/>
            </a:solid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4175" b="41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19200"/>
            <a:ext cx="12389245" cy="170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926"/>
              </a:lnSpc>
            </a:pPr>
            <a:r>
              <a:rPr lang="en-US" sz="12550" b="1" i="0" spc="715" dirty="0">
                <a:solidFill>
                  <a:srgbClr val="FFFFFF"/>
                </a:solidFill>
                <a:latin typeface="Roboto Condensed"/>
              </a:rPr>
              <a:t>BUG METRICS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88795" y="1443451"/>
            <a:ext cx="19065167" cy="9337146"/>
          </a:xfrm>
          <a:prstGeom prst="rect">
            <a:avLst/>
          </a:prstGeom>
          <a:solidFill>
            <a:srgbClr val="F2FAFF">
              <a:alpha val="80000"/>
            </a:srgbClr>
          </a:solidFill>
        </p:spPr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2507E57B-33F7-4D8B-A47F-99371966998B}"/>
              </a:ext>
            </a:extLst>
          </p:cNvPr>
          <p:cNvGrpSpPr/>
          <p:nvPr/>
        </p:nvGrpSpPr>
        <p:grpSpPr>
          <a:xfrm>
            <a:off x="6071123" y="2071594"/>
            <a:ext cx="6145329" cy="1928906"/>
            <a:chOff x="0" y="0"/>
            <a:chExt cx="8193772" cy="2571875"/>
          </a:xfrm>
        </p:grpSpPr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B33EF569-AEFD-4CA2-B80E-38176560A44D}"/>
                </a:ext>
              </a:extLst>
            </p:cNvPr>
            <p:cNvSpPr txBox="1"/>
            <p:nvPr/>
          </p:nvSpPr>
          <p:spPr>
            <a:xfrm>
              <a:off x="0" y="28575"/>
              <a:ext cx="8193772" cy="10803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214"/>
                </a:lnSpc>
                <a:spcBef>
                  <a:spcPct val="0"/>
                </a:spcBef>
              </a:pPr>
              <a:r>
                <a:rPr lang="en-US" sz="5400" b="1" i="0" spc="577" dirty="0">
                  <a:solidFill>
                    <a:srgbClr val="244357"/>
                  </a:solidFill>
                  <a:latin typeface="Roboto Condensed"/>
                </a:rPr>
                <a:t>METRIC VALUES</a:t>
              </a:r>
            </a:p>
          </p:txBody>
        </p:sp>
        <p:sp>
          <p:nvSpPr>
            <p:cNvPr id="10" name="TextBox 5">
              <a:extLst>
                <a:ext uri="{FF2B5EF4-FFF2-40B4-BE49-F238E27FC236}">
                  <a16:creationId xmlns:a16="http://schemas.microsoft.com/office/drawing/2014/main" id="{6DDB7C9A-3507-408E-BFAD-06AF8A92589F}"/>
                </a:ext>
              </a:extLst>
            </p:cNvPr>
            <p:cNvSpPr txBox="1"/>
            <p:nvPr/>
          </p:nvSpPr>
          <p:spPr>
            <a:xfrm>
              <a:off x="0" y="1436572"/>
              <a:ext cx="7342776" cy="9314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473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81ADC6C-8212-4F50-80C5-B6F65AB312D1}"/>
              </a:ext>
            </a:extLst>
          </p:cNvPr>
          <p:cNvGraphicFramePr>
            <a:graphicFrameLocks noGrp="1"/>
          </p:cNvGraphicFramePr>
          <p:nvPr/>
        </p:nvGraphicFramePr>
        <p:xfrm>
          <a:off x="3047788" y="3312064"/>
          <a:ext cx="1219200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59199581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01149617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1912465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4393983"/>
                    </a:ext>
                  </a:extLst>
                </a:gridCol>
              </a:tblGrid>
              <a:tr h="3734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>
                          <a:latin typeface="Roboto Condensed" panose="020B0604020202020204" charset="0"/>
                          <a:ea typeface="Roboto Condensed" panose="020B0604020202020204" charset="0"/>
                        </a:rPr>
                        <a:t>Iteration 1</a:t>
                      </a:r>
                      <a:endParaRPr lang="en-SG" sz="3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3200" dirty="0">
                          <a:latin typeface="Roboto Condensed" panose="020B0604020202020204" charset="0"/>
                          <a:ea typeface="Roboto Condensed" panose="020B0604020202020204" charset="0"/>
                        </a:rPr>
                        <a:t>Iteration 2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3200" dirty="0">
                          <a:latin typeface="Roboto Condensed" panose="020B0604020202020204" charset="0"/>
                          <a:ea typeface="Roboto Condensed" panose="020B0604020202020204" charset="0"/>
                        </a:rPr>
                        <a:t>Iteration 3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3200" dirty="0">
                          <a:latin typeface="Roboto Condensed" panose="020B0604020202020204" charset="0"/>
                          <a:ea typeface="Roboto Condensed" panose="020B0604020202020204" charset="0"/>
                        </a:rPr>
                        <a:t>Iteration 4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784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sz="2800" dirty="0">
                          <a:latin typeface="Roboto Condensed" panose="020B0604020202020204" charset="0"/>
                          <a:ea typeface="Roboto Condensed" panose="020B0604020202020204" charset="0"/>
                        </a:rPr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>
                          <a:latin typeface="Roboto Condensed" panose="020B0604020202020204" charset="0"/>
                          <a:ea typeface="Roboto Condensed" panose="020B0604020202020204" charset="0"/>
                        </a:rPr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>
                          <a:latin typeface="Roboto Condensed" panose="020B0604020202020204" charset="0"/>
                          <a:ea typeface="Roboto Condensed" panose="020B0604020202020204" charset="0"/>
                        </a:rPr>
                        <a:t>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>
                          <a:latin typeface="Roboto Condensed" panose="020B0604020202020204" charset="0"/>
                          <a:ea typeface="Roboto Condensed" panose="020B0604020202020204" charset="0"/>
                        </a:rPr>
                        <a:t>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379975"/>
                  </a:ext>
                </a:extLst>
              </a:tr>
            </a:tbl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31696954-145C-43DB-8DC8-FE50F5E3EBB4}"/>
              </a:ext>
            </a:extLst>
          </p:cNvPr>
          <p:cNvGraphicFramePr>
            <a:graphicFrameLocks/>
          </p:cNvGraphicFramePr>
          <p:nvPr/>
        </p:nvGraphicFramePr>
        <p:xfrm>
          <a:off x="4228993" y="4949542"/>
          <a:ext cx="9829588" cy="4191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88795" y="1443451"/>
            <a:ext cx="19065167" cy="9337146"/>
          </a:xfrm>
          <a:prstGeom prst="rect">
            <a:avLst/>
          </a:prstGeom>
          <a:solidFill>
            <a:srgbClr val="F2FAFF">
              <a:alpha val="80000"/>
            </a:srgbClr>
          </a:solidFill>
        </p:spPr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DA3D4761-67C2-4670-9D7C-F605E2A06640}"/>
              </a:ext>
            </a:extLst>
          </p:cNvPr>
          <p:cNvSpPr txBox="1"/>
          <p:nvPr/>
        </p:nvSpPr>
        <p:spPr>
          <a:xfrm>
            <a:off x="1028700" y="2159478"/>
            <a:ext cx="16116300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206"/>
              </a:lnSpc>
              <a:spcBef>
                <a:spcPct val="0"/>
              </a:spcBef>
            </a:pPr>
            <a:r>
              <a:rPr lang="en-US" sz="5400" b="1" i="0" spc="483" dirty="0">
                <a:solidFill>
                  <a:srgbClr val="244357"/>
                </a:solidFill>
                <a:latin typeface="Roboto Condensed"/>
              </a:rPr>
              <a:t>USE OF METRICS TO FIX PROBLEMS IDENTIFIED</a:t>
            </a:r>
          </a:p>
        </p:txBody>
      </p:sp>
      <p:graphicFrame>
        <p:nvGraphicFramePr>
          <p:cNvPr id="10" name="Group 160">
            <a:extLst>
              <a:ext uri="{FF2B5EF4-FFF2-40B4-BE49-F238E27FC236}">
                <a16:creationId xmlns:a16="http://schemas.microsoft.com/office/drawing/2014/main" id="{C88437D3-2E44-45F1-9FD9-9975A7F23246}"/>
              </a:ext>
            </a:extLst>
          </p:cNvPr>
          <p:cNvGraphicFramePr>
            <a:graphicFrameLocks noGrp="1"/>
          </p:cNvGraphicFramePr>
          <p:nvPr/>
        </p:nvGraphicFramePr>
        <p:xfrm>
          <a:off x="4189416" y="3086100"/>
          <a:ext cx="10349153" cy="3439620"/>
        </p:xfrm>
        <a:graphic>
          <a:graphicData uri="http://schemas.openxmlformats.org/drawingml/2006/table">
            <a:tbl>
              <a:tblPr/>
              <a:tblGrid>
                <a:gridCol w="3463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85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698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Severity</a:t>
                      </a:r>
                    </a:p>
                  </a:txBody>
                  <a:tcPr marT="45717" marB="45717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Description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465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1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Low Impact (1 points)</a:t>
                      </a:r>
                    </a:p>
                  </a:txBody>
                  <a:tcPr marT="45717" marB="45717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1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Unimportant. Typo error or small user interface alignment issues.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465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1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High Impact (5 points)</a:t>
                      </a:r>
                    </a:p>
                  </a:txBody>
                  <a:tcPr marT="45717" marB="45717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1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The system runs. However, some non-critical functionalities are not working.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33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1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Critical Impact(10 points)</a:t>
                      </a:r>
                    </a:p>
                  </a:txBody>
                  <a:tcPr marT="45717" marB="45717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The system is down or is un-usable after a short period of time. We have to fix the bugs to continue.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Group 144">
            <a:extLst>
              <a:ext uri="{FF2B5EF4-FFF2-40B4-BE49-F238E27FC236}">
                <a16:creationId xmlns:a16="http://schemas.microsoft.com/office/drawing/2014/main" id="{034719AE-0DFF-44F3-AE31-E27437F643DE}"/>
              </a:ext>
            </a:extLst>
          </p:cNvPr>
          <p:cNvGraphicFramePr>
            <a:graphicFrameLocks noGrp="1"/>
          </p:cNvGraphicFramePr>
          <p:nvPr/>
        </p:nvGraphicFramePr>
        <p:xfrm>
          <a:off x="4189416" y="7200900"/>
          <a:ext cx="10349152" cy="1981201"/>
        </p:xfrm>
        <a:graphic>
          <a:graphicData uri="http://schemas.openxmlformats.org/drawingml/2006/table">
            <a:tbl>
              <a:tblPr/>
              <a:tblGrid>
                <a:gridCol w="26204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28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15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Points in Iteration </a:t>
                      </a:r>
                      <a:endParaRPr kumimoji="0" lang="en-US" altLang="zh-CN" sz="18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ahoma" charset="0"/>
                      </a:endParaRPr>
                    </a:p>
                  </a:txBody>
                  <a:tcPr marT="45669" marB="45669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Action</a:t>
                      </a:r>
                      <a:endParaRPr kumimoji="0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ahoma" charset="0"/>
                      </a:endParaRPr>
                    </a:p>
                  </a:txBody>
                  <a:tcPr marT="45669" marB="4566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51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Points &lt; 10 </a:t>
                      </a:r>
                      <a:endParaRPr kumimoji="0" lang="en-US" altLang="zh-CN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ahoma" charset="0"/>
                      </a:endParaRPr>
                    </a:p>
                  </a:txBody>
                  <a:tcPr marT="45669" marB="45669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Use the planned debugging time in the iteration.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ahoma" charset="0"/>
                      </a:endParaRPr>
                    </a:p>
                  </a:txBody>
                  <a:tcPr marT="45669" marB="4566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818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Points &gt;= 10</a:t>
                      </a:r>
                      <a:endParaRPr kumimoji="0" lang="en-US" altLang="zh-CN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ahoma" charset="0"/>
                      </a:endParaRPr>
                    </a:p>
                  </a:txBody>
                  <a:tcPr marT="45669" marB="45669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oboto Condensed" panose="020B0604020202020204" charset="0"/>
                          <a:ea typeface="Roboto Condensed" panose="020B0604020202020204" charset="0"/>
                          <a:cs typeface="Tahoma" charset="0"/>
                        </a:rPr>
                        <a:t>Stop current development and resolve the bug immediately. Project Manager reschedules the project.</a:t>
                      </a:r>
                      <a:endParaRPr kumimoji="0" lang="en-US" altLang="zh-CN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oboto Condensed" panose="020B0604020202020204" charset="0"/>
                        <a:ea typeface="Roboto Condensed" panose="020B0604020202020204" charset="0"/>
                        <a:cs typeface="Tahoma" charset="0"/>
                      </a:endParaRPr>
                    </a:p>
                  </a:txBody>
                  <a:tcPr marT="45669" marB="4566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865" b="786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3">
            <a:extLst>
              <a:ext uri="{FF2B5EF4-FFF2-40B4-BE49-F238E27FC236}">
                <a16:creationId xmlns:a16="http://schemas.microsoft.com/office/drawing/2014/main" id="{567FFD3C-93E5-4B26-A218-D37A576D298E}"/>
              </a:ext>
            </a:extLst>
          </p:cNvPr>
          <p:cNvSpPr/>
          <p:nvPr/>
        </p:nvSpPr>
        <p:spPr>
          <a:xfrm>
            <a:off x="478265" y="5143500"/>
            <a:ext cx="8341502" cy="2800946"/>
          </a:xfrm>
          <a:prstGeom prst="rect">
            <a:avLst/>
          </a:prstGeom>
          <a:solidFill>
            <a:srgbClr val="F2FAFF"/>
          </a:solidFill>
        </p:spPr>
      </p:sp>
      <p:sp>
        <p:nvSpPr>
          <p:cNvPr id="2" name="AutoShape 2"/>
          <p:cNvSpPr/>
          <p:nvPr/>
        </p:nvSpPr>
        <p:spPr>
          <a:xfrm>
            <a:off x="9478065" y="5159477"/>
            <a:ext cx="8341502" cy="2800946"/>
          </a:xfrm>
          <a:prstGeom prst="rect">
            <a:avLst/>
          </a:prstGeom>
          <a:solidFill>
            <a:srgbClr val="F2FAFF"/>
          </a:solidFill>
        </p:spPr>
      </p:sp>
      <p:grpSp>
        <p:nvGrpSpPr>
          <p:cNvPr id="12" name="Group 12"/>
          <p:cNvGrpSpPr/>
          <p:nvPr/>
        </p:nvGrpSpPr>
        <p:grpSpPr>
          <a:xfrm>
            <a:off x="-209550" y="-114300"/>
            <a:ext cx="18764250" cy="3295650"/>
            <a:chOff x="0" y="0"/>
            <a:chExt cx="25019000" cy="4394200"/>
          </a:xfrm>
        </p:grpSpPr>
        <p:sp>
          <p:nvSpPr>
            <p:cNvPr id="13" name="AutoShape 13"/>
            <p:cNvSpPr/>
            <p:nvPr/>
          </p:nvSpPr>
          <p:spPr>
            <a:xfrm>
              <a:off x="0" y="0"/>
              <a:ext cx="25019000" cy="4394200"/>
            </a:xfrm>
            <a:prstGeom prst="rect">
              <a:avLst/>
            </a:prstGeom>
            <a:solidFill>
              <a:srgbClr val="43C3DD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5283397" y="1441450"/>
              <a:ext cx="14376005" cy="18666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23"/>
                </a:lnSpc>
                <a:spcBef>
                  <a:spcPct val="0"/>
                </a:spcBef>
              </a:pPr>
              <a:r>
                <a:rPr lang="en-US" sz="4800" b="1" i="0" spc="504" dirty="0">
                  <a:solidFill>
                    <a:srgbClr val="FFFFFF"/>
                  </a:solidFill>
                  <a:latin typeface="Roboto Condensed"/>
                </a:rPr>
                <a:t>SEVERE PROBLEMS IDENTIFIED BY METRICS</a:t>
              </a:r>
            </a:p>
          </p:txBody>
        </p:sp>
      </p:grpSp>
      <p:pic>
        <p:nvPicPr>
          <p:cNvPr id="15" name="Picture 4">
            <a:extLst>
              <a:ext uri="{FF2B5EF4-FFF2-40B4-BE49-F238E27FC236}">
                <a16:creationId xmlns:a16="http://schemas.microsoft.com/office/drawing/2014/main" id="{BD92BA47-7914-4F1C-9563-C1C949B16D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385" y="5603509"/>
            <a:ext cx="1880927" cy="1880927"/>
          </a:xfrm>
          <a:prstGeom prst="rect">
            <a:avLst/>
          </a:prstGeom>
        </p:spPr>
      </p:pic>
      <p:pic>
        <p:nvPicPr>
          <p:cNvPr id="16" name="Picture 5">
            <a:extLst>
              <a:ext uri="{FF2B5EF4-FFF2-40B4-BE49-F238E27FC236}">
                <a16:creationId xmlns:a16="http://schemas.microsoft.com/office/drawing/2014/main" id="{F2616B5B-9FBA-4303-B369-C11862FE8C4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942186" y="5822318"/>
            <a:ext cx="1880927" cy="1880927"/>
          </a:xfrm>
          <a:prstGeom prst="rect">
            <a:avLst/>
          </a:prstGeom>
        </p:spPr>
      </p:pic>
      <p:grpSp>
        <p:nvGrpSpPr>
          <p:cNvPr id="17" name="Group 6">
            <a:extLst>
              <a:ext uri="{FF2B5EF4-FFF2-40B4-BE49-F238E27FC236}">
                <a16:creationId xmlns:a16="http://schemas.microsoft.com/office/drawing/2014/main" id="{01489588-7166-408A-A3F9-5E905B42DEE4}"/>
              </a:ext>
            </a:extLst>
          </p:cNvPr>
          <p:cNvGrpSpPr/>
          <p:nvPr/>
        </p:nvGrpSpPr>
        <p:grpSpPr>
          <a:xfrm>
            <a:off x="3006584" y="5539551"/>
            <a:ext cx="5129407" cy="1934629"/>
            <a:chOff x="0" y="-85725"/>
            <a:chExt cx="6839209" cy="2579505"/>
          </a:xfrm>
        </p:grpSpPr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F483E11E-88A5-4990-8C74-91928A6F63D9}"/>
                </a:ext>
              </a:extLst>
            </p:cNvPr>
            <p:cNvSpPr txBox="1"/>
            <p:nvPr/>
          </p:nvSpPr>
          <p:spPr>
            <a:xfrm>
              <a:off x="0" y="-85725"/>
              <a:ext cx="6758623" cy="8668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09"/>
                </a:lnSpc>
              </a:pPr>
              <a:r>
                <a:rPr lang="en-US" sz="3863" b="1" spc="96" dirty="0">
                  <a:solidFill>
                    <a:srgbClr val="244357"/>
                  </a:solidFill>
                  <a:latin typeface="Roboto Condensed"/>
                </a:rPr>
                <a:t>Update bid function</a:t>
              </a:r>
            </a:p>
          </p:txBody>
        </p:sp>
        <p:sp>
          <p:nvSpPr>
            <p:cNvPr id="19" name="TextBox 8">
              <a:extLst>
                <a:ext uri="{FF2B5EF4-FFF2-40B4-BE49-F238E27FC236}">
                  <a16:creationId xmlns:a16="http://schemas.microsoft.com/office/drawing/2014/main" id="{95167D75-2E54-4502-A782-8A5AB3432CF1}"/>
                </a:ext>
              </a:extLst>
            </p:cNvPr>
            <p:cNvSpPr txBox="1"/>
            <p:nvPr/>
          </p:nvSpPr>
          <p:spPr>
            <a:xfrm>
              <a:off x="0" y="1047572"/>
              <a:ext cx="6839209" cy="1446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97"/>
                </a:lnSpc>
              </a:pPr>
              <a:r>
                <a:rPr lang="en-US" sz="1931" spc="48" dirty="0">
                  <a:solidFill>
                    <a:srgbClr val="244357"/>
                  </a:solidFill>
                  <a:latin typeface="Roboto"/>
                </a:rPr>
                <a:t>Errors in the coding of update bid function caused a chain effect of problems faced by students placing bids and viewing bid status</a:t>
              </a:r>
            </a:p>
          </p:txBody>
        </p:sp>
      </p:grpSp>
      <p:grpSp>
        <p:nvGrpSpPr>
          <p:cNvPr id="20" name="Group 9">
            <a:extLst>
              <a:ext uri="{FF2B5EF4-FFF2-40B4-BE49-F238E27FC236}">
                <a16:creationId xmlns:a16="http://schemas.microsoft.com/office/drawing/2014/main" id="{D5CF3D19-408A-47D9-AFDE-EB3DF7A52B5F}"/>
              </a:ext>
            </a:extLst>
          </p:cNvPr>
          <p:cNvGrpSpPr/>
          <p:nvPr/>
        </p:nvGrpSpPr>
        <p:grpSpPr>
          <a:xfrm>
            <a:off x="12219387" y="5826967"/>
            <a:ext cx="5129407" cy="1562732"/>
            <a:chOff x="0" y="-85725"/>
            <a:chExt cx="6839209" cy="2083642"/>
          </a:xfrm>
        </p:grpSpPr>
        <p:sp>
          <p:nvSpPr>
            <p:cNvPr id="21" name="TextBox 10">
              <a:extLst>
                <a:ext uri="{FF2B5EF4-FFF2-40B4-BE49-F238E27FC236}">
                  <a16:creationId xmlns:a16="http://schemas.microsoft.com/office/drawing/2014/main" id="{D586F362-08A3-4E00-92B0-919BE77C79BA}"/>
                </a:ext>
              </a:extLst>
            </p:cNvPr>
            <p:cNvSpPr txBox="1"/>
            <p:nvPr/>
          </p:nvSpPr>
          <p:spPr>
            <a:xfrm>
              <a:off x="0" y="-85725"/>
              <a:ext cx="6758623" cy="8668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09"/>
                </a:lnSpc>
              </a:pPr>
              <a:r>
                <a:rPr lang="en-US" sz="3863" b="1" spc="96" dirty="0">
                  <a:solidFill>
                    <a:srgbClr val="244357"/>
                  </a:solidFill>
                  <a:latin typeface="Roboto Condensed"/>
                </a:rPr>
                <a:t>SQL CONSTRAINTS</a:t>
              </a:r>
            </a:p>
          </p:txBody>
        </p:sp>
        <p:sp>
          <p:nvSpPr>
            <p:cNvPr id="22" name="TextBox 11">
              <a:extLst>
                <a:ext uri="{FF2B5EF4-FFF2-40B4-BE49-F238E27FC236}">
                  <a16:creationId xmlns:a16="http://schemas.microsoft.com/office/drawing/2014/main" id="{AEE7B09B-4D7C-4870-99C7-94891478177F}"/>
                </a:ext>
              </a:extLst>
            </p:cNvPr>
            <p:cNvSpPr txBox="1"/>
            <p:nvPr/>
          </p:nvSpPr>
          <p:spPr>
            <a:xfrm>
              <a:off x="0" y="1047572"/>
              <a:ext cx="6839209" cy="9503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97"/>
                </a:lnSpc>
              </a:pPr>
              <a:r>
                <a:rPr lang="en-US" sz="1931" spc="48" dirty="0">
                  <a:solidFill>
                    <a:srgbClr val="244357"/>
                  </a:solidFill>
                  <a:latin typeface="Roboto"/>
                </a:rPr>
                <a:t>Round clearing unable to proceed due to </a:t>
              </a:r>
              <a:r>
                <a:rPr lang="en-US" sz="1931" spc="48" dirty="0" err="1">
                  <a:solidFill>
                    <a:srgbClr val="244357"/>
                  </a:solidFill>
                  <a:latin typeface="Roboto"/>
                </a:rPr>
                <a:t>sql</a:t>
              </a:r>
              <a:r>
                <a:rPr lang="en-US" sz="1931" spc="48" dirty="0">
                  <a:solidFill>
                    <a:srgbClr val="244357"/>
                  </a:solidFill>
                  <a:latin typeface="Roboto"/>
                </a:rPr>
                <a:t> constraints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88795" y="1443451"/>
            <a:ext cx="19065167" cy="9337146"/>
          </a:xfrm>
          <a:prstGeom prst="rect">
            <a:avLst/>
          </a:prstGeom>
          <a:solidFill>
            <a:srgbClr val="F2FAFF">
              <a:alpha val="80000"/>
            </a:srgbClr>
          </a:solidFill>
        </p:spPr>
      </p:sp>
      <p:grpSp>
        <p:nvGrpSpPr>
          <p:cNvPr id="6" name="Group 3">
            <a:extLst>
              <a:ext uri="{FF2B5EF4-FFF2-40B4-BE49-F238E27FC236}">
                <a16:creationId xmlns:a16="http://schemas.microsoft.com/office/drawing/2014/main" id="{9F35597A-8053-49ED-BC90-E11A016CE711}"/>
              </a:ext>
            </a:extLst>
          </p:cNvPr>
          <p:cNvGrpSpPr/>
          <p:nvPr/>
        </p:nvGrpSpPr>
        <p:grpSpPr>
          <a:xfrm>
            <a:off x="1028700" y="2159478"/>
            <a:ext cx="15735300" cy="1478297"/>
            <a:chOff x="0" y="19050"/>
            <a:chExt cx="20980399" cy="1971063"/>
          </a:xfrm>
        </p:grpSpPr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3FB49FA6-8CAC-44C4-BCAF-C6B384CBE418}"/>
                </a:ext>
              </a:extLst>
            </p:cNvPr>
            <p:cNvSpPr txBox="1"/>
            <p:nvPr/>
          </p:nvSpPr>
          <p:spPr>
            <a:xfrm>
              <a:off x="0" y="19050"/>
              <a:ext cx="18809795" cy="9099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5209"/>
                </a:lnSpc>
                <a:spcBef>
                  <a:spcPct val="0"/>
                </a:spcBef>
              </a:pPr>
              <a:r>
                <a:rPr lang="en-US" sz="5400" b="1" spc="484" dirty="0">
                  <a:solidFill>
                    <a:srgbClr val="244357"/>
                  </a:solidFill>
                  <a:latin typeface="Roboto Condensed"/>
                </a:rPr>
                <a:t>CHALLENGES FACED USING METRICS</a:t>
              </a:r>
            </a:p>
          </p:txBody>
        </p:sp>
        <p:sp>
          <p:nvSpPr>
            <p:cNvPr id="8" name="TextBox 5">
              <a:extLst>
                <a:ext uri="{FF2B5EF4-FFF2-40B4-BE49-F238E27FC236}">
                  <a16:creationId xmlns:a16="http://schemas.microsoft.com/office/drawing/2014/main" id="{07F33723-6044-4F67-91D0-EBC43A819D3F}"/>
                </a:ext>
              </a:extLst>
            </p:cNvPr>
            <p:cNvSpPr txBox="1"/>
            <p:nvPr/>
          </p:nvSpPr>
          <p:spPr>
            <a:xfrm>
              <a:off x="0" y="1203573"/>
              <a:ext cx="20980399" cy="78654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889318" lvl="1" indent="-571500">
                <a:lnSpc>
                  <a:spcPts val="4581"/>
                </a:lnSpc>
                <a:buFont typeface="Wingdings" panose="05000000000000000000" pitchFamily="2" charset="2"/>
                <a:buChar char="§"/>
              </a:pPr>
              <a:r>
                <a:rPr lang="en-US" sz="4000" spc="96" dirty="0">
                  <a:solidFill>
                    <a:srgbClr val="244357"/>
                  </a:solidFill>
                  <a:latin typeface="Roboto Condensed"/>
                </a:rPr>
                <a:t>Difficult to gauge severity of bugs as it is subjective to each tester</a:t>
              </a:r>
            </a:p>
          </p:txBody>
        </p:sp>
      </p:grpSp>
      <p:grpSp>
        <p:nvGrpSpPr>
          <p:cNvPr id="12" name="Group 6">
            <a:extLst>
              <a:ext uri="{FF2B5EF4-FFF2-40B4-BE49-F238E27FC236}">
                <a16:creationId xmlns:a16="http://schemas.microsoft.com/office/drawing/2014/main" id="{48F4A2C3-BB1D-4CEE-8029-56FE12E58061}"/>
              </a:ext>
            </a:extLst>
          </p:cNvPr>
          <p:cNvGrpSpPr/>
          <p:nvPr/>
        </p:nvGrpSpPr>
        <p:grpSpPr>
          <a:xfrm>
            <a:off x="1028700" y="5919982"/>
            <a:ext cx="16192500" cy="2623041"/>
            <a:chOff x="0" y="19050"/>
            <a:chExt cx="21590000" cy="3497388"/>
          </a:xfrm>
        </p:grpSpPr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4F2919B6-F329-4AB7-BAE3-4B10F044A9BA}"/>
                </a:ext>
              </a:extLst>
            </p:cNvPr>
            <p:cNvSpPr txBox="1"/>
            <p:nvPr/>
          </p:nvSpPr>
          <p:spPr>
            <a:xfrm>
              <a:off x="0" y="19050"/>
              <a:ext cx="18519472" cy="9123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209"/>
                </a:lnSpc>
                <a:spcBef>
                  <a:spcPct val="0"/>
                </a:spcBef>
              </a:pPr>
              <a:r>
                <a:rPr lang="en-US" sz="5400" b="1" i="0" spc="484" dirty="0">
                  <a:solidFill>
                    <a:srgbClr val="244357"/>
                  </a:solidFill>
                  <a:latin typeface="Roboto Condensed"/>
                </a:rPr>
                <a:t>ACTIONS TAKEN TO OVERCOME THEM:</a:t>
              </a:r>
            </a:p>
          </p:txBody>
        </p:sp>
        <p:sp>
          <p:nvSpPr>
            <p:cNvPr id="14" name="TextBox 8">
              <a:extLst>
                <a:ext uri="{FF2B5EF4-FFF2-40B4-BE49-F238E27FC236}">
                  <a16:creationId xmlns:a16="http://schemas.microsoft.com/office/drawing/2014/main" id="{29B799F4-4C7E-4420-84F5-428515789CAA}"/>
                </a:ext>
              </a:extLst>
            </p:cNvPr>
            <p:cNvSpPr txBox="1"/>
            <p:nvPr/>
          </p:nvSpPr>
          <p:spPr>
            <a:xfrm>
              <a:off x="0" y="1156818"/>
              <a:ext cx="21590000" cy="23596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889318" lvl="1" indent="-571500" fontAlgn="base">
                <a:lnSpc>
                  <a:spcPts val="4581"/>
                </a:lnSpc>
                <a:buFont typeface="Wingdings" panose="05000000000000000000" pitchFamily="2" charset="2"/>
                <a:buChar char="§"/>
              </a:pPr>
              <a:r>
                <a:rPr lang="en-US" sz="4000" spc="96" dirty="0">
                  <a:solidFill>
                    <a:srgbClr val="244357"/>
                  </a:solidFill>
                  <a:latin typeface="Roboto Condensed"/>
                </a:rPr>
                <a:t>Set up examples for all members to follow when determining the severity of the bugs</a:t>
              </a:r>
            </a:p>
            <a:p>
              <a:pPr marL="889318" lvl="1" indent="-571500" fontAlgn="base">
                <a:lnSpc>
                  <a:spcPts val="4581"/>
                </a:lnSpc>
                <a:buFont typeface="Wingdings" panose="05000000000000000000" pitchFamily="2" charset="2"/>
                <a:buChar char="§"/>
              </a:pPr>
              <a:r>
                <a:rPr lang="en-US" sz="4000" spc="96" dirty="0">
                  <a:solidFill>
                    <a:srgbClr val="244357"/>
                  </a:solidFill>
                  <a:latin typeface="Roboto Condensed"/>
                </a:rPr>
                <a:t>Discuss as a team to determine the severity of the bugs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1568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4175" b="41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19200"/>
            <a:ext cx="12389245" cy="170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926"/>
              </a:lnSpc>
            </a:pPr>
            <a:r>
              <a:rPr lang="en-US" sz="12550" b="1" i="0" spc="715" dirty="0">
                <a:solidFill>
                  <a:srgbClr val="FFFFFF"/>
                </a:solidFill>
                <a:latin typeface="Roboto Condensed"/>
              </a:rPr>
              <a:t>USE OF GIT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400050" y="1473782"/>
            <a:ext cx="18973800" cy="9201150"/>
          </a:xfrm>
          <a:prstGeom prst="rect">
            <a:avLst/>
          </a:prstGeom>
          <a:solidFill>
            <a:srgbClr val="43C3DD">
              <a:alpha val="80000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3051867" y="3486116"/>
            <a:ext cx="8721042" cy="1210300"/>
            <a:chOff x="0" y="-85725"/>
            <a:chExt cx="11628056" cy="1613733"/>
          </a:xfrm>
        </p:grpSpPr>
        <p:sp>
          <p:nvSpPr>
            <p:cNvPr id="4" name="TextBox 4"/>
            <p:cNvSpPr txBox="1"/>
            <p:nvPr/>
          </p:nvSpPr>
          <p:spPr>
            <a:xfrm>
              <a:off x="0" y="-85725"/>
              <a:ext cx="8806812" cy="7531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85"/>
                </a:lnSpc>
              </a:pPr>
              <a:endParaRPr lang="en-US" sz="3300" b="1" spc="82" dirty="0">
                <a:solidFill>
                  <a:srgbClr val="F2FAFF"/>
                </a:solidFill>
                <a:latin typeface="Roboto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82532"/>
              <a:ext cx="11628056" cy="645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60"/>
                </a:lnSpc>
              </a:pPr>
              <a:endParaRPr lang="en-US" sz="2800" spc="70" dirty="0">
                <a:solidFill>
                  <a:srgbClr val="F2FAFF"/>
                </a:solidFill>
                <a:latin typeface="Roboto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3476052"/>
            <a:ext cx="6383687" cy="813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0"/>
              </a:lnSpc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D9531D-C0AF-4160-8CF1-C69BB50E3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2476500"/>
            <a:ext cx="16199758" cy="620962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400050" y="1473782"/>
            <a:ext cx="18973800" cy="9201150"/>
          </a:xfrm>
          <a:prstGeom prst="rect">
            <a:avLst/>
          </a:prstGeom>
          <a:solidFill>
            <a:srgbClr val="43C3DD">
              <a:alpha val="80000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3051867" y="3486116"/>
            <a:ext cx="8721042" cy="1210300"/>
            <a:chOff x="0" y="-85725"/>
            <a:chExt cx="11628056" cy="1613733"/>
          </a:xfrm>
        </p:grpSpPr>
        <p:sp>
          <p:nvSpPr>
            <p:cNvPr id="4" name="TextBox 4"/>
            <p:cNvSpPr txBox="1"/>
            <p:nvPr/>
          </p:nvSpPr>
          <p:spPr>
            <a:xfrm>
              <a:off x="0" y="-85725"/>
              <a:ext cx="8806812" cy="7531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85"/>
                </a:lnSpc>
              </a:pPr>
              <a:endParaRPr lang="en-US" sz="3300" b="1" spc="82" dirty="0">
                <a:solidFill>
                  <a:srgbClr val="F2FAFF"/>
                </a:solidFill>
                <a:latin typeface="Roboto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82532"/>
              <a:ext cx="11628056" cy="645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060"/>
                </a:lnSpc>
              </a:pPr>
              <a:endParaRPr lang="en-US" sz="2800" spc="70" dirty="0">
                <a:solidFill>
                  <a:srgbClr val="F2FAFF"/>
                </a:solidFill>
                <a:latin typeface="Roboto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3476052"/>
            <a:ext cx="6383687" cy="813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0"/>
              </a:lnSpc>
            </a:pPr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8050BC-0171-468F-9CC5-6A3815820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036" y="1714500"/>
            <a:ext cx="15191728" cy="822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964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4175" b="41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19200"/>
            <a:ext cx="12389245" cy="170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926"/>
              </a:lnSpc>
            </a:pPr>
            <a:r>
              <a:rPr lang="en-US" sz="12550" b="1" i="0" spc="715" dirty="0">
                <a:solidFill>
                  <a:srgbClr val="FFFFFF"/>
                </a:solidFill>
                <a:latin typeface="Roboto Condensed"/>
              </a:rPr>
              <a:t>OTHERS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C3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764083" y="3643134"/>
            <a:ext cx="2996365" cy="3029766"/>
          </a:xfrm>
          <a:prstGeom prst="rect">
            <a:avLst/>
          </a:prstGeom>
          <a:solidFill>
            <a:srgbClr val="F2FAFF"/>
          </a:solidFill>
        </p:spPr>
      </p:sp>
      <p:sp>
        <p:nvSpPr>
          <p:cNvPr id="3" name="AutoShape 3"/>
          <p:cNvSpPr/>
          <p:nvPr/>
        </p:nvSpPr>
        <p:spPr>
          <a:xfrm>
            <a:off x="7717269" y="3624403"/>
            <a:ext cx="2996365" cy="3029766"/>
          </a:xfrm>
          <a:prstGeom prst="rect">
            <a:avLst/>
          </a:prstGeom>
          <a:solidFill>
            <a:srgbClr val="F2FAFF"/>
          </a:solidFill>
        </p:spPr>
      </p:sp>
      <p:sp>
        <p:nvSpPr>
          <p:cNvPr id="4" name="AutoShape 4"/>
          <p:cNvSpPr/>
          <p:nvPr/>
        </p:nvSpPr>
        <p:spPr>
          <a:xfrm>
            <a:off x="12641114" y="3643134"/>
            <a:ext cx="2996365" cy="3029766"/>
          </a:xfrm>
          <a:prstGeom prst="rect">
            <a:avLst/>
          </a:prstGeom>
          <a:solidFill>
            <a:srgbClr val="F2FAFF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397161" y="4257539"/>
            <a:ext cx="1730207" cy="173020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343012" y="4257539"/>
            <a:ext cx="1730207" cy="173020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143888" y="4257539"/>
            <a:ext cx="1990817" cy="1990817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2218785" y="1371600"/>
            <a:ext cx="13428851" cy="1672009"/>
            <a:chOff x="0" y="0"/>
            <a:chExt cx="17905135" cy="2229346"/>
          </a:xfrm>
        </p:grpSpPr>
        <p:sp>
          <p:nvSpPr>
            <p:cNvPr id="9" name="TextBox 9"/>
            <p:cNvSpPr txBox="1"/>
            <p:nvPr/>
          </p:nvSpPr>
          <p:spPr>
            <a:xfrm>
              <a:off x="2377782" y="28575"/>
              <a:ext cx="13149570" cy="10803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214"/>
                </a:lnSpc>
                <a:spcBef>
                  <a:spcPct val="0"/>
                </a:spcBef>
              </a:pPr>
              <a:r>
                <a:rPr lang="en-US" sz="5500" b="1" i="0" spc="577" dirty="0">
                  <a:solidFill>
                    <a:srgbClr val="FFFFFF"/>
                  </a:solidFill>
                  <a:latin typeface="Roboto Condensed"/>
                </a:rPr>
                <a:t>MAIN TAKEAWAYS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97243"/>
              <a:ext cx="17905135" cy="9314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73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418902" y="6981162"/>
            <a:ext cx="3701397" cy="509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800" spc="70">
                <a:solidFill>
                  <a:srgbClr val="F2FAFF"/>
                </a:solidFill>
                <a:latin typeface="Roboto"/>
              </a:rPr>
              <a:t>COMMUNICATION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357417" y="6981162"/>
            <a:ext cx="3701397" cy="484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60"/>
              </a:lnSpc>
              <a:spcBef>
                <a:spcPct val="0"/>
              </a:spcBef>
            </a:pPr>
            <a:r>
              <a:rPr lang="en-US" sz="2800" i="0" spc="70" dirty="0">
                <a:solidFill>
                  <a:srgbClr val="F2FAFF"/>
                </a:solidFill>
                <a:latin typeface="Roboto"/>
              </a:rPr>
              <a:t>PLANNING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409494" y="6981162"/>
            <a:ext cx="3459604" cy="484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60"/>
              </a:lnSpc>
              <a:spcBef>
                <a:spcPct val="0"/>
              </a:spcBef>
            </a:pPr>
            <a:r>
              <a:rPr lang="en-US" sz="2800" i="0" spc="70" dirty="0">
                <a:solidFill>
                  <a:srgbClr val="F2FAFF"/>
                </a:solidFill>
                <a:latin typeface="Roboto"/>
              </a:rPr>
              <a:t>REVIEW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4175" b="41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19200"/>
            <a:ext cx="12389245" cy="170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926"/>
              </a:lnSpc>
            </a:pPr>
            <a:r>
              <a:rPr lang="en-US" sz="12550" b="1" i="0" spc="715" dirty="0">
                <a:solidFill>
                  <a:srgbClr val="FFFFFF"/>
                </a:solidFill>
                <a:latin typeface="Roboto Condensed"/>
              </a:rPr>
              <a:t>SCHEDULE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400050" y="1473782"/>
            <a:ext cx="18973800" cy="9201150"/>
          </a:xfrm>
          <a:prstGeom prst="rect">
            <a:avLst/>
          </a:prstGeom>
          <a:solidFill>
            <a:srgbClr val="43C3DD">
              <a:alpha val="80000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1261338" y="1938841"/>
            <a:ext cx="14931642" cy="2520412"/>
            <a:chOff x="0" y="0"/>
            <a:chExt cx="19908856" cy="3360549"/>
          </a:xfrm>
        </p:grpSpPr>
        <p:sp>
          <p:nvSpPr>
            <p:cNvPr id="4" name="TextBox 4"/>
            <p:cNvSpPr txBox="1"/>
            <p:nvPr/>
          </p:nvSpPr>
          <p:spPr>
            <a:xfrm>
              <a:off x="0" y="28575"/>
              <a:ext cx="17849798" cy="1087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214"/>
                </a:lnSpc>
                <a:spcBef>
                  <a:spcPct val="0"/>
                </a:spcBef>
              </a:pPr>
              <a:r>
                <a:rPr lang="en-US" sz="5500" b="1" i="0" spc="577" dirty="0">
                  <a:solidFill>
                    <a:srgbClr val="FFFFFF"/>
                  </a:solidFill>
                  <a:latin typeface="Roboto Condensed"/>
                </a:rPr>
                <a:t>ISSUES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183793"/>
              <a:ext cx="19908856" cy="21767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670"/>
                </a:lnSpc>
              </a:pPr>
              <a:r>
                <a:rPr lang="en-US" sz="4600" spc="115">
                  <a:solidFill>
                    <a:srgbClr val="FFFFFF"/>
                  </a:solidFill>
                  <a:latin typeface="Roboto Condensed"/>
                </a:rPr>
                <a:t>Couldn't agree on a common time for PP (End up working late over midnight - inefficiency)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500410" y="9624131"/>
            <a:ext cx="9382753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F2FAFF"/>
                </a:solidFill>
                <a:latin typeface="Roboto"/>
              </a:rPr>
              <a:t>Pixelast | Design and Tech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261338" y="5259530"/>
            <a:ext cx="11659839" cy="4235926"/>
            <a:chOff x="0" y="28575"/>
            <a:chExt cx="15546451" cy="5647901"/>
          </a:xfrm>
        </p:grpSpPr>
        <p:sp>
          <p:nvSpPr>
            <p:cNvPr id="8" name="TextBox 8"/>
            <p:cNvSpPr txBox="1"/>
            <p:nvPr/>
          </p:nvSpPr>
          <p:spPr>
            <a:xfrm>
              <a:off x="0" y="28575"/>
              <a:ext cx="13938572" cy="1087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214"/>
                </a:lnSpc>
                <a:spcBef>
                  <a:spcPct val="0"/>
                </a:spcBef>
              </a:pPr>
              <a:r>
                <a:rPr lang="en-US" sz="5499" b="1" i="0" spc="577" dirty="0">
                  <a:solidFill>
                    <a:srgbClr val="FFFFFF"/>
                  </a:solidFill>
                  <a:latin typeface="Roboto Condensed"/>
                </a:rPr>
                <a:t>FUN FACT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183793"/>
              <a:ext cx="15546451" cy="4492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669"/>
                </a:lnSpc>
              </a:pPr>
              <a:r>
                <a:rPr lang="en-US" sz="4600" spc="115" dirty="0">
                  <a:solidFill>
                    <a:srgbClr val="FFFFFF"/>
                  </a:solidFill>
                  <a:latin typeface="Roboto Condensed"/>
                </a:rPr>
                <a:t>Cliffen – Was in Project way more than home</a:t>
              </a:r>
            </a:p>
            <a:p>
              <a:pPr algn="l">
                <a:lnSpc>
                  <a:spcPts val="6669"/>
                </a:lnSpc>
              </a:pPr>
              <a:r>
                <a:rPr lang="en-US" sz="4600" spc="115" dirty="0">
                  <a:solidFill>
                    <a:srgbClr val="FFFFFF"/>
                  </a:solidFill>
                  <a:latin typeface="Roboto Condensed"/>
                </a:rPr>
                <a:t>Wen Rui – Doesn’t sleep to code</a:t>
              </a:r>
            </a:p>
            <a:p>
              <a:pPr>
                <a:lnSpc>
                  <a:spcPts val="6669"/>
                </a:lnSpc>
              </a:pPr>
              <a:r>
                <a:rPr lang="en-US" sz="4600" spc="115" dirty="0">
                  <a:solidFill>
                    <a:srgbClr val="FFFFFF"/>
                  </a:solidFill>
                  <a:latin typeface="Roboto Condensed"/>
                </a:rPr>
                <a:t>Yi Fan - Loves to drink Fruit Tea and Milo</a:t>
              </a:r>
            </a:p>
            <a:p>
              <a:pPr>
                <a:lnSpc>
                  <a:spcPts val="6670"/>
                </a:lnSpc>
              </a:pPr>
              <a:r>
                <a:rPr lang="en-US" sz="4600" spc="115" dirty="0">
                  <a:solidFill>
                    <a:srgbClr val="FFFFFF"/>
                  </a:solidFill>
                  <a:latin typeface="Roboto Condensed"/>
                </a:rPr>
                <a:t>Xian Shuang - Loves to drink Bubble Tea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29575" y="3131557"/>
            <a:ext cx="13428851" cy="4023885"/>
            <a:chOff x="0" y="0"/>
            <a:chExt cx="17905135" cy="5365180"/>
          </a:xfrm>
        </p:grpSpPr>
        <p:sp>
          <p:nvSpPr>
            <p:cNvPr id="3" name="AutoShape 3"/>
            <p:cNvSpPr/>
            <p:nvPr/>
          </p:nvSpPr>
          <p:spPr>
            <a:xfrm>
              <a:off x="1966356" y="2989118"/>
              <a:ext cx="14427200" cy="152400"/>
            </a:xfrm>
            <a:prstGeom prst="rect">
              <a:avLst/>
            </a:prstGeom>
            <a:solidFill>
              <a:srgbClr val="43C3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2377782" y="-28575"/>
              <a:ext cx="13149570" cy="11457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75"/>
                </a:lnSpc>
              </a:pPr>
              <a:r>
                <a:rPr lang="en-US" sz="5500" b="1" spc="577">
                  <a:solidFill>
                    <a:srgbClr val="43C3DD"/>
                  </a:solidFill>
                  <a:latin typeface="Roboto Condensed"/>
                </a:rPr>
                <a:t>THANK YOU!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188715"/>
              <a:ext cx="17905135" cy="10464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670"/>
                </a:lnSpc>
              </a:pPr>
              <a:r>
                <a:rPr lang="en-US" sz="4600" b="1" spc="114">
                  <a:solidFill>
                    <a:srgbClr val="43C3DD"/>
                  </a:solidFill>
                  <a:latin typeface="Roboto Condensed"/>
                </a:rPr>
                <a:t>ANY QUESTIONS?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318765" y="4832454"/>
              <a:ext cx="11267606" cy="532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35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429575" y="4806832"/>
            <a:ext cx="13428851" cy="3812026"/>
            <a:chOff x="0" y="0"/>
            <a:chExt cx="17905135" cy="5082702"/>
          </a:xfrm>
        </p:grpSpPr>
        <p:sp>
          <p:nvSpPr>
            <p:cNvPr id="8" name="TextBox 8"/>
            <p:cNvSpPr txBox="1"/>
            <p:nvPr/>
          </p:nvSpPr>
          <p:spPr>
            <a:xfrm>
              <a:off x="2377782" y="-28575"/>
              <a:ext cx="13149570" cy="11457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75"/>
                </a:lnSpc>
              </a:pPr>
              <a:endParaRPr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207765"/>
              <a:ext cx="17905135" cy="7448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40"/>
                </a:lnSpc>
              </a:pPr>
              <a:r>
                <a:rPr lang="en-US" sz="3200" spc="80">
                  <a:solidFill>
                    <a:srgbClr val="43C3DD"/>
                  </a:solidFill>
                  <a:latin typeface="Roboto Condensed"/>
                </a:rPr>
                <a:t>G3T7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318765" y="4549975"/>
              <a:ext cx="11267606" cy="532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35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33600" y="342900"/>
            <a:ext cx="13428851" cy="1672009"/>
            <a:chOff x="0" y="0"/>
            <a:chExt cx="17905135" cy="2229346"/>
          </a:xfrm>
        </p:grpSpPr>
        <p:sp>
          <p:nvSpPr>
            <p:cNvPr id="3" name="TextBox 3"/>
            <p:cNvSpPr txBox="1"/>
            <p:nvPr/>
          </p:nvSpPr>
          <p:spPr>
            <a:xfrm>
              <a:off x="2377782" y="28575"/>
              <a:ext cx="13149570" cy="10803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214"/>
                </a:lnSpc>
                <a:spcBef>
                  <a:spcPct val="0"/>
                </a:spcBef>
              </a:pPr>
              <a:r>
                <a:rPr lang="en-US" sz="5500" b="1" i="0" spc="577" dirty="0">
                  <a:solidFill>
                    <a:srgbClr val="244357"/>
                  </a:solidFill>
                  <a:latin typeface="Roboto Condensed"/>
                </a:rPr>
                <a:t>ITER 1 &amp; 2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297243"/>
              <a:ext cx="17905135" cy="9314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73"/>
                </a:lnSpc>
                <a:spcBef>
                  <a:spcPct val="0"/>
                </a:spcBef>
              </a:pPr>
              <a:endParaRPr lang="en-US" sz="4600" b="0" i="0" spc="114" dirty="0">
                <a:solidFill>
                  <a:srgbClr val="244357"/>
                </a:solidFill>
                <a:latin typeface="Roboto Condensed"/>
              </a:endParaRPr>
            </a:p>
          </p:txBody>
        </p:sp>
      </p:grpSp>
      <p:sp>
        <p:nvSpPr>
          <p:cNvPr id="5" name="AutoShape 5"/>
          <p:cNvSpPr/>
          <p:nvPr/>
        </p:nvSpPr>
        <p:spPr>
          <a:xfrm>
            <a:off x="-247794" y="9309440"/>
            <a:ext cx="18952535" cy="1353000"/>
          </a:xfrm>
          <a:prstGeom prst="rect">
            <a:avLst/>
          </a:prstGeom>
          <a:solidFill>
            <a:srgbClr val="43C3DD"/>
          </a:solidFill>
        </p:spPr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3537CAF-6D05-477F-9687-F8C84445D7EE}"/>
              </a:ext>
            </a:extLst>
          </p:cNvPr>
          <p:cNvGraphicFramePr>
            <a:graphicFrameLocks/>
          </p:cNvGraphicFramePr>
          <p:nvPr/>
        </p:nvGraphicFramePr>
        <p:xfrm>
          <a:off x="188832" y="1427707"/>
          <a:ext cx="17910335" cy="8494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3247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33600" y="364331"/>
            <a:ext cx="13428851" cy="1650070"/>
            <a:chOff x="0" y="28575"/>
            <a:chExt cx="17905135" cy="2200094"/>
          </a:xfrm>
        </p:grpSpPr>
        <p:sp>
          <p:nvSpPr>
            <p:cNvPr id="3" name="TextBox 3"/>
            <p:cNvSpPr txBox="1"/>
            <p:nvPr/>
          </p:nvSpPr>
          <p:spPr>
            <a:xfrm>
              <a:off x="2377781" y="28575"/>
              <a:ext cx="13149570" cy="21202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214"/>
                </a:lnSpc>
                <a:spcBef>
                  <a:spcPct val="0"/>
                </a:spcBef>
              </a:pPr>
              <a:r>
                <a:rPr lang="en-US" sz="5500" b="1" i="0" spc="577" dirty="0">
                  <a:solidFill>
                    <a:srgbClr val="244357"/>
                  </a:solidFill>
                  <a:latin typeface="Roboto Condensed"/>
                </a:rPr>
                <a:t>ITER 3 &amp; 4</a:t>
              </a:r>
            </a:p>
            <a:p>
              <a:pPr marL="0" lvl="0" indent="0" algn="ctr">
                <a:lnSpc>
                  <a:spcPts val="6214"/>
                </a:lnSpc>
                <a:spcBef>
                  <a:spcPct val="0"/>
                </a:spcBef>
              </a:pPr>
              <a:endParaRPr lang="en-US" sz="5500" b="1" i="0" spc="577" dirty="0">
                <a:solidFill>
                  <a:srgbClr val="244357"/>
                </a:solidFill>
                <a:latin typeface="Roboto Condense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297243"/>
              <a:ext cx="17905135" cy="9314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473"/>
                </a:lnSpc>
                <a:spcBef>
                  <a:spcPct val="0"/>
                </a:spcBef>
              </a:pPr>
              <a:endParaRPr lang="en-US" sz="4600" b="0" i="0" spc="114" dirty="0">
                <a:solidFill>
                  <a:srgbClr val="244357"/>
                </a:solidFill>
                <a:latin typeface="Roboto Condensed"/>
              </a:endParaRPr>
            </a:p>
          </p:txBody>
        </p:sp>
      </p:grpSp>
      <p:sp>
        <p:nvSpPr>
          <p:cNvPr id="5" name="AutoShape 5"/>
          <p:cNvSpPr/>
          <p:nvPr/>
        </p:nvSpPr>
        <p:spPr>
          <a:xfrm>
            <a:off x="-247794" y="9309440"/>
            <a:ext cx="18952535" cy="1353000"/>
          </a:xfrm>
          <a:prstGeom prst="rect">
            <a:avLst/>
          </a:prstGeom>
          <a:solidFill>
            <a:srgbClr val="43C3DD"/>
          </a:solidFill>
        </p:spPr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13537CAF-6D05-477F-9687-F8C84445D7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7120038"/>
              </p:ext>
            </p:extLst>
          </p:nvPr>
        </p:nvGraphicFramePr>
        <p:xfrm>
          <a:off x="832523" y="1570278"/>
          <a:ext cx="16791899" cy="8707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865" b="786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7794" y="9303378"/>
            <a:ext cx="18952535" cy="1359061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id="3" name="Group 3"/>
          <p:cNvGrpSpPr/>
          <p:nvPr/>
        </p:nvGrpSpPr>
        <p:grpSpPr>
          <a:xfrm>
            <a:off x="1582112" y="3024776"/>
            <a:ext cx="3941501" cy="5928723"/>
            <a:chOff x="0" y="0"/>
            <a:chExt cx="1827501" cy="19138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27501" cy="1913890"/>
            </a:xfrm>
            <a:custGeom>
              <a:avLst/>
              <a:gdLst/>
              <a:ahLst/>
              <a:cxnLst/>
              <a:rect l="l" t="t" r="r" b="b"/>
              <a:pathLst>
                <a:path w="1827501" h="1913890">
                  <a:moveTo>
                    <a:pt x="0" y="0"/>
                  </a:moveTo>
                  <a:lnTo>
                    <a:pt x="1827501" y="0"/>
                  </a:lnTo>
                  <a:lnTo>
                    <a:pt x="182750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43C3DD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59690" y="59690"/>
              <a:ext cx="1706851" cy="1793240"/>
            </a:xfrm>
            <a:custGeom>
              <a:avLst/>
              <a:gdLst/>
              <a:ahLst/>
              <a:cxnLst/>
              <a:rect l="l" t="t" r="r" b="b"/>
              <a:pathLst>
                <a:path w="1706851" h="1793240">
                  <a:moveTo>
                    <a:pt x="0" y="0"/>
                  </a:moveTo>
                  <a:lnTo>
                    <a:pt x="1706851" y="0"/>
                  </a:lnTo>
                  <a:lnTo>
                    <a:pt x="1706851" y="1793240"/>
                  </a:lnTo>
                  <a:lnTo>
                    <a:pt x="0" y="1793240"/>
                  </a:lnTo>
                  <a:close/>
                </a:path>
              </a:pathLst>
            </a:custGeom>
            <a:solidFill>
              <a:srgbClr val="F2FAFF"/>
            </a:solidFill>
          </p:spPr>
        </p:sp>
      </p:grpSp>
      <p:sp>
        <p:nvSpPr>
          <p:cNvPr id="12" name="AutoShape 12"/>
          <p:cNvSpPr/>
          <p:nvPr/>
        </p:nvSpPr>
        <p:spPr>
          <a:xfrm>
            <a:off x="1582112" y="1913848"/>
            <a:ext cx="3943350" cy="1676400"/>
          </a:xfrm>
          <a:prstGeom prst="rect">
            <a:avLst/>
          </a:prstGeom>
          <a:solidFill>
            <a:srgbClr val="43C3DD"/>
          </a:solidFill>
        </p:spPr>
      </p:sp>
      <p:sp>
        <p:nvSpPr>
          <p:cNvPr id="15" name="TextBox 15"/>
          <p:cNvSpPr txBox="1"/>
          <p:nvPr/>
        </p:nvSpPr>
        <p:spPr>
          <a:xfrm>
            <a:off x="2036958" y="3677083"/>
            <a:ext cx="2939798" cy="456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000" spc="60" dirty="0">
                <a:solidFill>
                  <a:srgbClr val="244357"/>
                </a:solidFill>
                <a:latin typeface="Roboto"/>
              </a:rPr>
              <a:t>Display student's current timetable</a:t>
            </a:r>
          </a:p>
          <a:p>
            <a:pPr>
              <a:lnSpc>
                <a:spcPts val="3600"/>
              </a:lnSpc>
            </a:pPr>
            <a:endParaRPr lang="en-US" sz="2000" spc="60" dirty="0">
              <a:solidFill>
                <a:srgbClr val="244357"/>
              </a:solidFill>
              <a:latin typeface="Roboto"/>
            </a:endParaRP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000" spc="60" dirty="0">
                <a:solidFill>
                  <a:srgbClr val="244357"/>
                </a:solidFill>
                <a:latin typeface="Roboto"/>
              </a:rPr>
              <a:t>Search for courses via course name</a:t>
            </a:r>
          </a:p>
          <a:p>
            <a:pPr marL="198120" lvl="1">
              <a:lnSpc>
                <a:spcPts val="3600"/>
              </a:lnSpc>
            </a:pPr>
            <a:endParaRPr lang="en-US" sz="2000" spc="60" dirty="0">
              <a:solidFill>
                <a:srgbClr val="244357"/>
              </a:solidFill>
              <a:latin typeface="Roboto"/>
            </a:endParaRP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000" spc="60" dirty="0">
                <a:solidFill>
                  <a:srgbClr val="244357"/>
                </a:solidFill>
                <a:latin typeface="Roboto"/>
              </a:rPr>
              <a:t>Provide admin with results of current bids placed by students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036958" y="2456773"/>
            <a:ext cx="3033658" cy="564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spc="82">
                <a:solidFill>
                  <a:srgbClr val="FFFFFF"/>
                </a:solidFill>
                <a:latin typeface="Glacial Indifference"/>
              </a:rPr>
              <a:t>ADDED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752074" y="1000125"/>
            <a:ext cx="10782004" cy="84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49"/>
              </a:lnSpc>
            </a:pPr>
            <a:r>
              <a:rPr lang="en-US" sz="5399" b="1" spc="269">
                <a:solidFill>
                  <a:srgbClr val="244357"/>
                </a:solidFill>
                <a:latin typeface="Roboto Condensed"/>
              </a:rPr>
              <a:t>FUNCTIONALITIES</a:t>
            </a:r>
          </a:p>
        </p:txBody>
      </p:sp>
      <p:grpSp>
        <p:nvGrpSpPr>
          <p:cNvPr id="23" name="Group 3">
            <a:extLst>
              <a:ext uri="{FF2B5EF4-FFF2-40B4-BE49-F238E27FC236}">
                <a16:creationId xmlns:a16="http://schemas.microsoft.com/office/drawing/2014/main" id="{BBCA8AAE-2E44-4994-94D4-10287B473C73}"/>
              </a:ext>
            </a:extLst>
          </p:cNvPr>
          <p:cNvGrpSpPr/>
          <p:nvPr/>
        </p:nvGrpSpPr>
        <p:grpSpPr>
          <a:xfrm>
            <a:off x="7172325" y="3024776"/>
            <a:ext cx="3941501" cy="5928723"/>
            <a:chOff x="0" y="0"/>
            <a:chExt cx="1827501" cy="1913890"/>
          </a:xfrm>
        </p:grpSpPr>
        <p:sp>
          <p:nvSpPr>
            <p:cNvPr id="24" name="Freeform 4">
              <a:extLst>
                <a:ext uri="{FF2B5EF4-FFF2-40B4-BE49-F238E27FC236}">
                  <a16:creationId xmlns:a16="http://schemas.microsoft.com/office/drawing/2014/main" id="{C19987E0-1385-4184-B811-F72D69821D51}"/>
                </a:ext>
              </a:extLst>
            </p:cNvPr>
            <p:cNvSpPr/>
            <p:nvPr/>
          </p:nvSpPr>
          <p:spPr>
            <a:xfrm>
              <a:off x="0" y="0"/>
              <a:ext cx="1827501" cy="1913890"/>
            </a:xfrm>
            <a:custGeom>
              <a:avLst/>
              <a:gdLst/>
              <a:ahLst/>
              <a:cxnLst/>
              <a:rect l="l" t="t" r="r" b="b"/>
              <a:pathLst>
                <a:path w="1827501" h="1913890">
                  <a:moveTo>
                    <a:pt x="0" y="0"/>
                  </a:moveTo>
                  <a:lnTo>
                    <a:pt x="1827501" y="0"/>
                  </a:lnTo>
                  <a:lnTo>
                    <a:pt x="182750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43C3DD"/>
            </a:solidFill>
          </p:spPr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BCDDF3C7-5953-4FB1-9BC4-1EC24348D493}"/>
                </a:ext>
              </a:extLst>
            </p:cNvPr>
            <p:cNvSpPr/>
            <p:nvPr/>
          </p:nvSpPr>
          <p:spPr>
            <a:xfrm>
              <a:off x="59690" y="59690"/>
              <a:ext cx="1706851" cy="1793240"/>
            </a:xfrm>
            <a:custGeom>
              <a:avLst/>
              <a:gdLst/>
              <a:ahLst/>
              <a:cxnLst/>
              <a:rect l="l" t="t" r="r" b="b"/>
              <a:pathLst>
                <a:path w="1706851" h="1793240">
                  <a:moveTo>
                    <a:pt x="0" y="0"/>
                  </a:moveTo>
                  <a:lnTo>
                    <a:pt x="1706851" y="0"/>
                  </a:lnTo>
                  <a:lnTo>
                    <a:pt x="1706851" y="1793240"/>
                  </a:lnTo>
                  <a:lnTo>
                    <a:pt x="0" y="1793240"/>
                  </a:lnTo>
                  <a:close/>
                </a:path>
              </a:pathLst>
            </a:custGeom>
            <a:solidFill>
              <a:srgbClr val="F2FAFF"/>
            </a:solidFill>
          </p:spPr>
        </p:sp>
      </p:grpSp>
      <p:sp>
        <p:nvSpPr>
          <p:cNvPr id="26" name="AutoShape 12">
            <a:extLst>
              <a:ext uri="{FF2B5EF4-FFF2-40B4-BE49-F238E27FC236}">
                <a16:creationId xmlns:a16="http://schemas.microsoft.com/office/drawing/2014/main" id="{355CDE0B-6E38-43A1-90CA-330722E36DC7}"/>
              </a:ext>
            </a:extLst>
          </p:cNvPr>
          <p:cNvSpPr/>
          <p:nvPr/>
        </p:nvSpPr>
        <p:spPr>
          <a:xfrm>
            <a:off x="7172325" y="1913848"/>
            <a:ext cx="3943350" cy="1676400"/>
          </a:xfrm>
          <a:prstGeom prst="rect">
            <a:avLst/>
          </a:prstGeom>
          <a:solidFill>
            <a:srgbClr val="43C3DD"/>
          </a:solidFill>
        </p:spPr>
      </p:sp>
      <p:sp>
        <p:nvSpPr>
          <p:cNvPr id="27" name="TextBox 15">
            <a:extLst>
              <a:ext uri="{FF2B5EF4-FFF2-40B4-BE49-F238E27FC236}">
                <a16:creationId xmlns:a16="http://schemas.microsoft.com/office/drawing/2014/main" id="{69517A88-AF4D-4E8E-A40E-9360ADF3E7B2}"/>
              </a:ext>
            </a:extLst>
          </p:cNvPr>
          <p:cNvSpPr txBox="1"/>
          <p:nvPr/>
        </p:nvSpPr>
        <p:spPr>
          <a:xfrm>
            <a:off x="7627171" y="3677083"/>
            <a:ext cx="2939798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8120" lvl="1" algn="ctr">
              <a:lnSpc>
                <a:spcPts val="3600"/>
              </a:lnSpc>
            </a:pPr>
            <a:r>
              <a:rPr lang="en-US" sz="2000" spc="60" dirty="0">
                <a:solidFill>
                  <a:srgbClr val="244357"/>
                </a:solidFill>
                <a:latin typeface="Roboto"/>
              </a:rPr>
              <a:t>NONE</a:t>
            </a:r>
          </a:p>
        </p:txBody>
      </p:sp>
      <p:sp>
        <p:nvSpPr>
          <p:cNvPr id="28" name="TextBox 18">
            <a:extLst>
              <a:ext uri="{FF2B5EF4-FFF2-40B4-BE49-F238E27FC236}">
                <a16:creationId xmlns:a16="http://schemas.microsoft.com/office/drawing/2014/main" id="{F75DEDE3-A356-44B5-BD98-35C9F570BEC4}"/>
              </a:ext>
            </a:extLst>
          </p:cNvPr>
          <p:cNvSpPr txBox="1"/>
          <p:nvPr/>
        </p:nvSpPr>
        <p:spPr>
          <a:xfrm>
            <a:off x="7627171" y="2456773"/>
            <a:ext cx="3033658" cy="564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spc="82" dirty="0">
                <a:solidFill>
                  <a:srgbClr val="FFFFFF"/>
                </a:solidFill>
                <a:latin typeface="Glacial Indifference"/>
              </a:rPr>
              <a:t>DROPPED</a:t>
            </a:r>
          </a:p>
        </p:txBody>
      </p:sp>
      <p:grpSp>
        <p:nvGrpSpPr>
          <p:cNvPr id="29" name="Group 3">
            <a:extLst>
              <a:ext uri="{FF2B5EF4-FFF2-40B4-BE49-F238E27FC236}">
                <a16:creationId xmlns:a16="http://schemas.microsoft.com/office/drawing/2014/main" id="{FB5C1AE3-58A5-4172-A28E-AE29727D93C4}"/>
              </a:ext>
            </a:extLst>
          </p:cNvPr>
          <p:cNvGrpSpPr/>
          <p:nvPr/>
        </p:nvGrpSpPr>
        <p:grpSpPr>
          <a:xfrm>
            <a:off x="12562403" y="3024776"/>
            <a:ext cx="3941501" cy="5928723"/>
            <a:chOff x="0" y="0"/>
            <a:chExt cx="1827501" cy="1913890"/>
          </a:xfrm>
        </p:grpSpPr>
        <p:sp>
          <p:nvSpPr>
            <p:cNvPr id="30" name="Freeform 4">
              <a:extLst>
                <a:ext uri="{FF2B5EF4-FFF2-40B4-BE49-F238E27FC236}">
                  <a16:creationId xmlns:a16="http://schemas.microsoft.com/office/drawing/2014/main" id="{339898D5-7609-4540-967B-7C5A2E9AED32}"/>
                </a:ext>
              </a:extLst>
            </p:cNvPr>
            <p:cNvSpPr/>
            <p:nvPr/>
          </p:nvSpPr>
          <p:spPr>
            <a:xfrm>
              <a:off x="0" y="0"/>
              <a:ext cx="1827501" cy="1913890"/>
            </a:xfrm>
            <a:custGeom>
              <a:avLst/>
              <a:gdLst/>
              <a:ahLst/>
              <a:cxnLst/>
              <a:rect l="l" t="t" r="r" b="b"/>
              <a:pathLst>
                <a:path w="1827501" h="1913890">
                  <a:moveTo>
                    <a:pt x="0" y="0"/>
                  </a:moveTo>
                  <a:lnTo>
                    <a:pt x="1827501" y="0"/>
                  </a:lnTo>
                  <a:lnTo>
                    <a:pt x="182750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43C3DD"/>
            </a:solidFill>
          </p:spPr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9D9ECF2A-8F8F-4A02-8242-EF8B4D79FCA2}"/>
                </a:ext>
              </a:extLst>
            </p:cNvPr>
            <p:cNvSpPr/>
            <p:nvPr/>
          </p:nvSpPr>
          <p:spPr>
            <a:xfrm>
              <a:off x="59690" y="59690"/>
              <a:ext cx="1706851" cy="1793240"/>
            </a:xfrm>
            <a:custGeom>
              <a:avLst/>
              <a:gdLst/>
              <a:ahLst/>
              <a:cxnLst/>
              <a:rect l="l" t="t" r="r" b="b"/>
              <a:pathLst>
                <a:path w="1706851" h="1793240">
                  <a:moveTo>
                    <a:pt x="0" y="0"/>
                  </a:moveTo>
                  <a:lnTo>
                    <a:pt x="1706851" y="0"/>
                  </a:lnTo>
                  <a:lnTo>
                    <a:pt x="1706851" y="1793240"/>
                  </a:lnTo>
                  <a:lnTo>
                    <a:pt x="0" y="1793240"/>
                  </a:lnTo>
                  <a:close/>
                </a:path>
              </a:pathLst>
            </a:custGeom>
            <a:solidFill>
              <a:srgbClr val="F2FAFF"/>
            </a:solidFill>
          </p:spPr>
        </p:sp>
      </p:grpSp>
      <p:sp>
        <p:nvSpPr>
          <p:cNvPr id="32" name="AutoShape 12">
            <a:extLst>
              <a:ext uri="{FF2B5EF4-FFF2-40B4-BE49-F238E27FC236}">
                <a16:creationId xmlns:a16="http://schemas.microsoft.com/office/drawing/2014/main" id="{EDCB4BFB-5FF4-49F7-8C64-FF03E89E9AD6}"/>
              </a:ext>
            </a:extLst>
          </p:cNvPr>
          <p:cNvSpPr/>
          <p:nvPr/>
        </p:nvSpPr>
        <p:spPr>
          <a:xfrm>
            <a:off x="12562403" y="1913848"/>
            <a:ext cx="3943350" cy="1676400"/>
          </a:xfrm>
          <a:prstGeom prst="rect">
            <a:avLst/>
          </a:prstGeom>
          <a:solidFill>
            <a:srgbClr val="43C3DD"/>
          </a:solidFill>
        </p:spPr>
      </p:sp>
      <p:sp>
        <p:nvSpPr>
          <p:cNvPr id="33" name="TextBox 15">
            <a:extLst>
              <a:ext uri="{FF2B5EF4-FFF2-40B4-BE49-F238E27FC236}">
                <a16:creationId xmlns:a16="http://schemas.microsoft.com/office/drawing/2014/main" id="{6A4C9AB5-E7F3-40E3-819D-99D1CAB5C81A}"/>
              </a:ext>
            </a:extLst>
          </p:cNvPr>
          <p:cNvSpPr txBox="1"/>
          <p:nvPr/>
        </p:nvSpPr>
        <p:spPr>
          <a:xfrm>
            <a:off x="13017249" y="3677083"/>
            <a:ext cx="2939798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8120" lvl="1" algn="ctr">
              <a:lnSpc>
                <a:spcPts val="3600"/>
              </a:lnSpc>
            </a:pPr>
            <a:r>
              <a:rPr lang="en-US" sz="2000" spc="60" dirty="0">
                <a:solidFill>
                  <a:srgbClr val="244357"/>
                </a:solidFill>
                <a:latin typeface="Roboto"/>
              </a:rPr>
              <a:t>NONE</a:t>
            </a:r>
          </a:p>
        </p:txBody>
      </p:sp>
      <p:sp>
        <p:nvSpPr>
          <p:cNvPr id="34" name="TextBox 18">
            <a:extLst>
              <a:ext uri="{FF2B5EF4-FFF2-40B4-BE49-F238E27FC236}">
                <a16:creationId xmlns:a16="http://schemas.microsoft.com/office/drawing/2014/main" id="{ACB962DF-B601-452C-83E6-BAB71DF64902}"/>
              </a:ext>
            </a:extLst>
          </p:cNvPr>
          <p:cNvSpPr txBox="1"/>
          <p:nvPr/>
        </p:nvSpPr>
        <p:spPr>
          <a:xfrm>
            <a:off x="13017249" y="2456773"/>
            <a:ext cx="3033658" cy="564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 spc="82" dirty="0">
                <a:solidFill>
                  <a:srgbClr val="FFFFFF"/>
                </a:solidFill>
                <a:latin typeface="Glacial Indifference"/>
              </a:rPr>
              <a:t>FRAMEWORKS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75952" y="-525615"/>
            <a:ext cx="18839903" cy="2879590"/>
          </a:xfrm>
          <a:prstGeom prst="rect">
            <a:avLst/>
          </a:prstGeom>
          <a:solidFill>
            <a:srgbClr val="43C3DD">
              <a:alpha val="84705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3163826"/>
            <a:ext cx="9460354" cy="2466720"/>
            <a:chOff x="0" y="28575"/>
            <a:chExt cx="12613806" cy="3288960"/>
          </a:xfrm>
        </p:grpSpPr>
        <p:sp>
          <p:nvSpPr>
            <p:cNvPr id="4" name="TextBox 4"/>
            <p:cNvSpPr txBox="1"/>
            <p:nvPr/>
          </p:nvSpPr>
          <p:spPr>
            <a:xfrm>
              <a:off x="0" y="28575"/>
              <a:ext cx="9270031" cy="10803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214"/>
                </a:lnSpc>
                <a:spcBef>
                  <a:spcPct val="0"/>
                </a:spcBef>
              </a:pPr>
              <a:r>
                <a:rPr lang="en-US" sz="5500" b="1" i="0" spc="577" dirty="0">
                  <a:solidFill>
                    <a:srgbClr val="244357"/>
                  </a:solidFill>
                  <a:latin typeface="Roboto Condensed"/>
                </a:rPr>
                <a:t>BREAKDOWN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207972"/>
              <a:ext cx="10746759" cy="10464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670"/>
                </a:lnSpc>
              </a:pPr>
              <a:endParaRPr lang="en-US" sz="4600" b="0" spc="114" dirty="0">
                <a:solidFill>
                  <a:srgbClr val="244357"/>
                </a:solidFill>
                <a:latin typeface="Roboto Condense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72059"/>
              <a:ext cx="12613806" cy="645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60"/>
                </a:lnSpc>
                <a:spcBef>
                  <a:spcPct val="0"/>
                </a:spcBef>
              </a:pPr>
              <a:endParaRPr lang="en-US" sz="2800" b="0" i="0" spc="70" dirty="0">
                <a:solidFill>
                  <a:srgbClr val="244357"/>
                </a:solidFill>
                <a:latin typeface="Roboto"/>
              </a:endParaRP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t="39832" b="39832"/>
          <a:stretch>
            <a:fillRect/>
          </a:stretch>
        </p:blipFill>
        <p:spPr>
          <a:xfrm>
            <a:off x="-148670" y="-164078"/>
            <a:ext cx="18585340" cy="251805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E764E5A-2124-482B-810F-F072A6794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027" y="3974071"/>
            <a:ext cx="9791700" cy="604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069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75952" y="-525615"/>
            <a:ext cx="18839903" cy="2879590"/>
          </a:xfrm>
          <a:prstGeom prst="rect">
            <a:avLst/>
          </a:prstGeom>
          <a:solidFill>
            <a:srgbClr val="43C3DD">
              <a:alpha val="84705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3163826"/>
            <a:ext cx="9460354" cy="2466720"/>
            <a:chOff x="0" y="28575"/>
            <a:chExt cx="12613806" cy="3288960"/>
          </a:xfrm>
        </p:grpSpPr>
        <p:sp>
          <p:nvSpPr>
            <p:cNvPr id="4" name="TextBox 4"/>
            <p:cNvSpPr txBox="1"/>
            <p:nvPr/>
          </p:nvSpPr>
          <p:spPr>
            <a:xfrm>
              <a:off x="0" y="28575"/>
              <a:ext cx="9270031" cy="10803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214"/>
                </a:lnSpc>
                <a:spcBef>
                  <a:spcPct val="0"/>
                </a:spcBef>
              </a:pPr>
              <a:r>
                <a:rPr lang="en-US" sz="5500" b="1" i="0" spc="577" dirty="0">
                  <a:solidFill>
                    <a:srgbClr val="244357"/>
                  </a:solidFill>
                  <a:latin typeface="Roboto Condensed"/>
                </a:rPr>
                <a:t>BREAKDOWN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207972"/>
              <a:ext cx="10746759" cy="10464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670"/>
                </a:lnSpc>
              </a:pPr>
              <a:r>
                <a:rPr lang="en-US" sz="4600" spc="114" dirty="0">
                  <a:solidFill>
                    <a:srgbClr val="244357"/>
                  </a:solidFill>
                  <a:latin typeface="Roboto Condensed"/>
                </a:rPr>
                <a:t>P</a:t>
              </a:r>
              <a:r>
                <a:rPr lang="en-US" sz="4600" b="0" spc="114" dirty="0">
                  <a:solidFill>
                    <a:srgbClr val="244357"/>
                  </a:solidFill>
                  <a:latin typeface="Roboto Condensed"/>
                </a:rPr>
                <a:t>ROGRAMMING TASKS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72059"/>
              <a:ext cx="12613806" cy="645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60"/>
                </a:lnSpc>
                <a:spcBef>
                  <a:spcPct val="0"/>
                </a:spcBef>
              </a:pPr>
              <a:endParaRPr lang="en-US" sz="2800" b="0" i="0" spc="70" dirty="0">
                <a:solidFill>
                  <a:srgbClr val="244357"/>
                </a:solidFill>
                <a:latin typeface="Roboto"/>
              </a:endParaRP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t="39832" b="39832"/>
          <a:stretch>
            <a:fillRect/>
          </a:stretch>
        </p:blipFill>
        <p:spPr>
          <a:xfrm>
            <a:off x="-148670" y="-164078"/>
            <a:ext cx="18585340" cy="2518053"/>
          </a:xfrm>
          <a:prstGeom prst="rect">
            <a:avLst/>
          </a:prstGeom>
        </p:spPr>
      </p:pic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9913FED5-E1CB-45C7-BACD-5A3819CDC7FB}"/>
              </a:ext>
            </a:extLst>
          </p:cNvPr>
          <p:cNvGraphicFramePr>
            <a:graphicFrameLocks noGrp="1"/>
          </p:cNvGraphicFramePr>
          <p:nvPr/>
        </p:nvGraphicFramePr>
        <p:xfrm>
          <a:off x="1028700" y="5143500"/>
          <a:ext cx="11772900" cy="495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300">
                  <a:extLst>
                    <a:ext uri="{9D8B030D-6E8A-4147-A177-3AD203B41FA5}">
                      <a16:colId xmlns:a16="http://schemas.microsoft.com/office/drawing/2014/main" val="538482771"/>
                    </a:ext>
                  </a:extLst>
                </a:gridCol>
                <a:gridCol w="3924300">
                  <a:extLst>
                    <a:ext uri="{9D8B030D-6E8A-4147-A177-3AD203B41FA5}">
                      <a16:colId xmlns:a16="http://schemas.microsoft.com/office/drawing/2014/main" val="2641001867"/>
                    </a:ext>
                  </a:extLst>
                </a:gridCol>
                <a:gridCol w="3924300">
                  <a:extLst>
                    <a:ext uri="{9D8B030D-6E8A-4147-A177-3AD203B41FA5}">
                      <a16:colId xmlns:a16="http://schemas.microsoft.com/office/drawing/2014/main" val="12565195"/>
                    </a:ext>
                  </a:extLst>
                </a:gridCol>
              </a:tblGrid>
              <a:tr h="780160">
                <a:tc>
                  <a:txBody>
                    <a:bodyPr/>
                    <a:lstStyle/>
                    <a:p>
                      <a:pPr algn="ctr"/>
                      <a:r>
                        <a:rPr lang="en-SG" sz="24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PAIRED PROGRAMMERS</a:t>
                      </a:r>
                    </a:p>
                  </a:txBody>
                  <a:tcPr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4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TASK</a:t>
                      </a:r>
                      <a:endParaRPr lang="en-SG" dirty="0">
                        <a:solidFill>
                          <a:srgbClr val="244357"/>
                        </a:solidFill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4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HOURS</a:t>
                      </a:r>
                      <a:endParaRPr lang="en-SG" dirty="0">
                        <a:solidFill>
                          <a:srgbClr val="244357"/>
                        </a:solidFill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6815285"/>
                  </a:ext>
                </a:extLst>
              </a:tr>
              <a:tr h="2086420">
                <a:tc>
                  <a:txBody>
                    <a:bodyPr/>
                    <a:lstStyle/>
                    <a:p>
                      <a:pPr algn="ctr"/>
                      <a:r>
                        <a:rPr lang="en-SG" sz="24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CLIFFEN &amp; XIAN SHUANG</a:t>
                      </a:r>
                    </a:p>
                  </a:txBody>
                  <a:tcPr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Add bid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Delete bid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Drop section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Round 1 clearing logic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Round 2 clearing logic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Debug UAT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Bid status</a:t>
                      </a:r>
                    </a:p>
                  </a:txBody>
                  <a:tcPr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75</a:t>
                      </a:r>
                    </a:p>
                  </a:txBody>
                  <a:tcPr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9760772"/>
                  </a:ext>
                </a:extLst>
              </a:tr>
              <a:tr h="2086420">
                <a:tc>
                  <a:txBody>
                    <a:bodyPr/>
                    <a:lstStyle/>
                    <a:p>
                      <a:pPr algn="ctr"/>
                      <a:r>
                        <a:rPr lang="en-SG" sz="24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WEN RUI + YI FAN</a:t>
                      </a:r>
                    </a:p>
                  </a:txBody>
                  <a:tcPr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Admin &amp; User page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Bootstrap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Authenticate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Start &amp; Stop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Dump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Admin search functions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SG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UI</a:t>
                      </a:r>
                    </a:p>
                  </a:txBody>
                  <a:tcPr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79</a:t>
                      </a:r>
                    </a:p>
                  </a:txBody>
                  <a:tcPr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4358221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0D7E682E-B863-49A2-8BD1-6A9BC7EC9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9400" y="6210300"/>
            <a:ext cx="1914525" cy="762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DFCAF42-1608-43CA-B5C2-956DC35F7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1325" y="8420100"/>
            <a:ext cx="1752600" cy="676275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64EBCD-24F4-45E9-A1CE-182A9D1D36BF}"/>
              </a:ext>
            </a:extLst>
          </p:cNvPr>
          <p:cNvCxnSpPr>
            <a:cxnSpLocks/>
          </p:cNvCxnSpPr>
          <p:nvPr/>
        </p:nvCxnSpPr>
        <p:spPr>
          <a:xfrm>
            <a:off x="13335000" y="6743700"/>
            <a:ext cx="914400" cy="0"/>
          </a:xfrm>
          <a:prstGeom prst="straightConnector1">
            <a:avLst/>
          </a:prstGeom>
          <a:ln w="57150">
            <a:solidFill>
              <a:srgbClr val="24435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D5798DF-D2FA-4D39-A51F-956D72A5A167}"/>
              </a:ext>
            </a:extLst>
          </p:cNvPr>
          <p:cNvCxnSpPr>
            <a:cxnSpLocks/>
          </p:cNvCxnSpPr>
          <p:nvPr/>
        </p:nvCxnSpPr>
        <p:spPr>
          <a:xfrm>
            <a:off x="13335000" y="8758237"/>
            <a:ext cx="914400" cy="0"/>
          </a:xfrm>
          <a:prstGeom prst="straightConnector1">
            <a:avLst/>
          </a:prstGeom>
          <a:ln w="57150">
            <a:solidFill>
              <a:srgbClr val="24435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2076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75952" y="-525615"/>
            <a:ext cx="18839903" cy="2879590"/>
          </a:xfrm>
          <a:prstGeom prst="rect">
            <a:avLst/>
          </a:prstGeom>
          <a:solidFill>
            <a:srgbClr val="43C3DD">
              <a:alpha val="84705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3163826"/>
            <a:ext cx="9460354" cy="2466720"/>
            <a:chOff x="0" y="28575"/>
            <a:chExt cx="12613806" cy="3288960"/>
          </a:xfrm>
        </p:grpSpPr>
        <p:sp>
          <p:nvSpPr>
            <p:cNvPr id="4" name="TextBox 4"/>
            <p:cNvSpPr txBox="1"/>
            <p:nvPr/>
          </p:nvSpPr>
          <p:spPr>
            <a:xfrm>
              <a:off x="0" y="28575"/>
              <a:ext cx="9270031" cy="10803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214"/>
                </a:lnSpc>
                <a:spcBef>
                  <a:spcPct val="0"/>
                </a:spcBef>
              </a:pPr>
              <a:r>
                <a:rPr lang="en-US" sz="5500" b="1" i="0" spc="577" dirty="0">
                  <a:solidFill>
                    <a:srgbClr val="244357"/>
                  </a:solidFill>
                  <a:latin typeface="Roboto Condensed"/>
                </a:rPr>
                <a:t>BREAKDOWN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207972"/>
              <a:ext cx="10746759" cy="10464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670"/>
                </a:lnSpc>
              </a:pPr>
              <a:r>
                <a:rPr lang="en-US" sz="4600" spc="114">
                  <a:solidFill>
                    <a:srgbClr val="244357"/>
                  </a:solidFill>
                  <a:latin typeface="Roboto Condensed"/>
                </a:rPr>
                <a:t>NON-P</a:t>
              </a:r>
              <a:r>
                <a:rPr lang="en-US" sz="4600" b="0" spc="114">
                  <a:solidFill>
                    <a:srgbClr val="244357"/>
                  </a:solidFill>
                  <a:latin typeface="Roboto Condensed"/>
                </a:rPr>
                <a:t>ROGRAMMING TASKS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72059"/>
              <a:ext cx="12613806" cy="645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60"/>
                </a:lnSpc>
                <a:spcBef>
                  <a:spcPct val="0"/>
                </a:spcBef>
              </a:pPr>
              <a:endParaRPr lang="en-US" sz="2800" b="0" i="0" spc="70" dirty="0">
                <a:solidFill>
                  <a:srgbClr val="244357"/>
                </a:solidFill>
                <a:latin typeface="Roboto"/>
              </a:endParaRP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t="39832" b="39832"/>
          <a:stretch>
            <a:fillRect/>
          </a:stretch>
        </p:blipFill>
        <p:spPr>
          <a:xfrm>
            <a:off x="-148670" y="-164078"/>
            <a:ext cx="18585340" cy="2518053"/>
          </a:xfrm>
          <a:prstGeom prst="rect">
            <a:avLst/>
          </a:prstGeom>
        </p:spPr>
      </p:pic>
      <p:graphicFrame>
        <p:nvGraphicFramePr>
          <p:cNvPr id="8" name="Table 10">
            <a:extLst>
              <a:ext uri="{FF2B5EF4-FFF2-40B4-BE49-F238E27FC236}">
                <a16:creationId xmlns:a16="http://schemas.microsoft.com/office/drawing/2014/main" id="{4A06AF3A-D1AD-46DB-A13E-31193C09C3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0859340"/>
              </p:ext>
            </p:extLst>
          </p:nvPr>
        </p:nvGraphicFramePr>
        <p:xfrm>
          <a:off x="1028700" y="5143501"/>
          <a:ext cx="10782300" cy="48068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5575">
                  <a:extLst>
                    <a:ext uri="{9D8B030D-6E8A-4147-A177-3AD203B41FA5}">
                      <a16:colId xmlns:a16="http://schemas.microsoft.com/office/drawing/2014/main" val="538482771"/>
                    </a:ext>
                  </a:extLst>
                </a:gridCol>
                <a:gridCol w="2695575">
                  <a:extLst>
                    <a:ext uri="{9D8B030D-6E8A-4147-A177-3AD203B41FA5}">
                      <a16:colId xmlns:a16="http://schemas.microsoft.com/office/drawing/2014/main" val="2641001867"/>
                    </a:ext>
                  </a:extLst>
                </a:gridCol>
                <a:gridCol w="2695575">
                  <a:extLst>
                    <a:ext uri="{9D8B030D-6E8A-4147-A177-3AD203B41FA5}">
                      <a16:colId xmlns:a16="http://schemas.microsoft.com/office/drawing/2014/main" val="12565195"/>
                    </a:ext>
                  </a:extLst>
                </a:gridCol>
                <a:gridCol w="2695575">
                  <a:extLst>
                    <a:ext uri="{9D8B030D-6E8A-4147-A177-3AD203B41FA5}">
                      <a16:colId xmlns:a16="http://schemas.microsoft.com/office/drawing/2014/main" val="4232694695"/>
                    </a:ext>
                  </a:extLst>
                </a:gridCol>
              </a:tblGrid>
              <a:tr h="418730"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ITERATION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PM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MINUTES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TESTING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6815285"/>
                  </a:ext>
                </a:extLst>
              </a:tr>
              <a:tr h="877556"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1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CLIFFEN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XIAN SHUANG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EVERYONE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9760772"/>
                  </a:ext>
                </a:extLst>
              </a:tr>
              <a:tr h="877556"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2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YI FAN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WEN RUI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EVERYONE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4358221"/>
                  </a:ext>
                </a:extLst>
              </a:tr>
              <a:tr h="877556"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3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XIAN SHUANG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CLIFFEN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EVERYONE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30757"/>
                  </a:ext>
                </a:extLst>
              </a:tr>
              <a:tr h="877556"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4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WEN RUI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YI FAN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EVERYONE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2757869"/>
                  </a:ext>
                </a:extLst>
              </a:tr>
              <a:tr h="877556"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5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CLIFFEN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-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200" dirty="0">
                          <a:solidFill>
                            <a:srgbClr val="244357"/>
                          </a:solidFill>
                          <a:latin typeface="Roboto" panose="020B0604020202020204" charset="0"/>
                          <a:ea typeface="Roboto" panose="020B0604020202020204" charset="0"/>
                        </a:rPr>
                        <a:t>-</a:t>
                      </a:r>
                    </a:p>
                  </a:txBody>
                  <a:tcPr marL="83746" marR="83746" marT="41873" marB="41873">
                    <a:lnL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8C0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7656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107161" y="3618901"/>
            <a:ext cx="4001483" cy="5061917"/>
          </a:xfrm>
          <a:prstGeom prst="rect">
            <a:avLst/>
          </a:prstGeom>
          <a:solidFill>
            <a:srgbClr val="43C3DD">
              <a:alpha val="10980"/>
            </a:srgbClr>
          </a:solidFill>
        </p:spPr>
      </p:sp>
      <p:sp>
        <p:nvSpPr>
          <p:cNvPr id="3" name="AutoShape 3"/>
          <p:cNvSpPr/>
          <p:nvPr/>
        </p:nvSpPr>
        <p:spPr>
          <a:xfrm>
            <a:off x="3108099" y="2641099"/>
            <a:ext cx="4001483" cy="1701114"/>
          </a:xfrm>
          <a:prstGeom prst="rect">
            <a:avLst/>
          </a:prstGeom>
          <a:solidFill>
            <a:srgbClr val="43C3DD"/>
          </a:solidFill>
        </p:spPr>
      </p:sp>
      <p:sp>
        <p:nvSpPr>
          <p:cNvPr id="4" name="TextBox 4"/>
          <p:cNvSpPr txBox="1"/>
          <p:nvPr/>
        </p:nvSpPr>
        <p:spPr>
          <a:xfrm>
            <a:off x="3366237" y="4559562"/>
            <a:ext cx="3281794" cy="308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74"/>
              </a:lnSpc>
            </a:pPr>
            <a:r>
              <a:rPr lang="en-US" sz="3316" spc="82">
                <a:solidFill>
                  <a:srgbClr val="244357"/>
                </a:solidFill>
                <a:latin typeface="Roboto"/>
              </a:rPr>
              <a:t>Difficult to determine time required for certain task beforehand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69650" y="3146495"/>
            <a:ext cx="3078381" cy="611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78"/>
              </a:lnSpc>
              <a:spcBef>
                <a:spcPct val="0"/>
              </a:spcBef>
            </a:pPr>
            <a:r>
              <a:rPr lang="en-US" sz="3556" b="1" i="0" spc="88" dirty="0">
                <a:solidFill>
                  <a:srgbClr val="FFFFFF"/>
                </a:solidFill>
                <a:latin typeface="Roboto"/>
              </a:rPr>
              <a:t>ISSUE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248733" y="4348702"/>
            <a:ext cx="1790534" cy="1790534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576598" y="1000125"/>
            <a:ext cx="13133063" cy="786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50"/>
              </a:lnSpc>
            </a:pPr>
            <a:r>
              <a:rPr lang="en-US" sz="5000" b="1" spc="250">
                <a:solidFill>
                  <a:srgbClr val="244357"/>
                </a:solidFill>
                <a:latin typeface="Roboto"/>
              </a:rPr>
              <a:t>PROBLEMS FACED TRACKING SCHEDULE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-247794" y="9309440"/>
            <a:ext cx="18952535" cy="1353000"/>
            <a:chOff x="0" y="0"/>
            <a:chExt cx="25270047" cy="1803999"/>
          </a:xfrm>
        </p:grpSpPr>
        <p:sp>
          <p:nvSpPr>
            <p:cNvPr id="9" name="AutoShape 9"/>
            <p:cNvSpPr/>
            <p:nvPr/>
          </p:nvSpPr>
          <p:spPr>
            <a:xfrm>
              <a:off x="0" y="0"/>
              <a:ext cx="25270047" cy="1803999"/>
            </a:xfrm>
            <a:prstGeom prst="rect">
              <a:avLst/>
            </a:prstGeom>
            <a:solidFill>
              <a:srgbClr val="43C3D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1664271" y="443545"/>
              <a:ext cx="12510338" cy="3443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75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11158151" y="3618901"/>
            <a:ext cx="4001483" cy="5061917"/>
          </a:xfrm>
          <a:prstGeom prst="rect">
            <a:avLst/>
          </a:prstGeom>
          <a:solidFill>
            <a:srgbClr val="43C3DD">
              <a:alpha val="10980"/>
            </a:srgbClr>
          </a:solidFill>
        </p:spPr>
      </p:sp>
      <p:sp>
        <p:nvSpPr>
          <p:cNvPr id="12" name="AutoShape 12"/>
          <p:cNvSpPr/>
          <p:nvPr/>
        </p:nvSpPr>
        <p:spPr>
          <a:xfrm>
            <a:off x="11159089" y="2641099"/>
            <a:ext cx="4001483" cy="1701114"/>
          </a:xfrm>
          <a:prstGeom prst="rect">
            <a:avLst/>
          </a:prstGeom>
          <a:solidFill>
            <a:srgbClr val="43C3DD"/>
          </a:solidFill>
        </p:spPr>
      </p:sp>
      <p:sp>
        <p:nvSpPr>
          <p:cNvPr id="13" name="TextBox 13"/>
          <p:cNvSpPr txBox="1"/>
          <p:nvPr/>
        </p:nvSpPr>
        <p:spPr>
          <a:xfrm>
            <a:off x="11620640" y="3146495"/>
            <a:ext cx="3078381" cy="611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78"/>
              </a:lnSpc>
              <a:spcBef>
                <a:spcPct val="0"/>
              </a:spcBef>
            </a:pPr>
            <a:r>
              <a:rPr lang="en-US" sz="3556" b="1" i="0" spc="88" dirty="0">
                <a:solidFill>
                  <a:srgbClr val="FFFFFF"/>
                </a:solidFill>
                <a:latin typeface="Roboto"/>
              </a:rPr>
              <a:t>SOLUTION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619702" y="4569087"/>
            <a:ext cx="3295585" cy="330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1"/>
              </a:lnSpc>
            </a:pPr>
            <a:r>
              <a:rPr lang="en-US" sz="2947" spc="73">
                <a:solidFill>
                  <a:srgbClr val="244357"/>
                </a:solidFill>
                <a:latin typeface="Roboto"/>
              </a:rPr>
              <a:t>Plan for additional buffer time, constantly organize planning and meetings to reschedule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455</Words>
  <Application>Microsoft Office PowerPoint</Application>
  <PresentationFormat>Custom</PresentationFormat>
  <Paragraphs>127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Glacial Indifference</vt:lpstr>
      <vt:lpstr>Calibri</vt:lpstr>
      <vt:lpstr>Arial</vt:lpstr>
      <vt:lpstr>Wingdings</vt:lpstr>
      <vt:lpstr>Roboto</vt:lpstr>
      <vt:lpstr>Roboto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Technology</dc:title>
  <dc:creator>Cliffen Lee</dc:creator>
  <cp:lastModifiedBy>Cliffen Lee</cp:lastModifiedBy>
  <cp:revision>12</cp:revision>
  <dcterms:created xsi:type="dcterms:W3CDTF">2006-08-16T00:00:00Z</dcterms:created>
  <dcterms:modified xsi:type="dcterms:W3CDTF">2019-11-17T15:56:57Z</dcterms:modified>
  <dc:identifier>DADrcSb980U</dc:identifier>
</cp:coreProperties>
</file>

<file path=docProps/thumbnail.jpeg>
</file>